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4"/>
  </p:notesMasterIdLst>
  <p:sldIdLst>
    <p:sldId id="319" r:id="rId2"/>
    <p:sldId id="300" r:id="rId3"/>
    <p:sldId id="317" r:id="rId4"/>
    <p:sldId id="301" r:id="rId5"/>
    <p:sldId id="302" r:id="rId6"/>
    <p:sldId id="325" r:id="rId7"/>
    <p:sldId id="318" r:id="rId8"/>
    <p:sldId id="329" r:id="rId9"/>
    <p:sldId id="330" r:id="rId10"/>
    <p:sldId id="331" r:id="rId11"/>
    <p:sldId id="332" r:id="rId12"/>
    <p:sldId id="303" r:id="rId13"/>
    <p:sldId id="304" r:id="rId14"/>
    <p:sldId id="305" r:id="rId15"/>
    <p:sldId id="306" r:id="rId16"/>
    <p:sldId id="320" r:id="rId17"/>
    <p:sldId id="326" r:id="rId18"/>
    <p:sldId id="321" r:id="rId19"/>
    <p:sldId id="307" r:id="rId20"/>
    <p:sldId id="308" r:id="rId21"/>
    <p:sldId id="310" r:id="rId22"/>
    <p:sldId id="322" r:id="rId23"/>
    <p:sldId id="311" r:id="rId24"/>
    <p:sldId id="312" r:id="rId25"/>
    <p:sldId id="313" r:id="rId26"/>
    <p:sldId id="314" r:id="rId27"/>
    <p:sldId id="323" r:id="rId28"/>
    <p:sldId id="324" r:id="rId29"/>
    <p:sldId id="333" r:id="rId30"/>
    <p:sldId id="334" r:id="rId31"/>
    <p:sldId id="335" r:id="rId32"/>
    <p:sldId id="336" r:id="rId33"/>
  </p:sldIdLst>
  <p:sldSz cx="9144000" cy="6858000" type="screen4x3"/>
  <p:notesSz cx="6858000" cy="9144000"/>
  <p:defaultTextStyle>
    <a:defPPr>
      <a:defRPr lang="en-GB"/>
    </a:defPPr>
    <a:lvl1pPr algn="l" rtl="0" eaLnBrk="0" fontAlgn="base" hangingPunct="0">
      <a:spcBef>
        <a:spcPct val="0"/>
      </a:spcBef>
      <a:spcAft>
        <a:spcPct val="0"/>
      </a:spcAft>
      <a:defRPr sz="2400" b="1" i="1" kern="1200">
        <a:solidFill>
          <a:schemeClr val="tx1"/>
        </a:solidFill>
        <a:latin typeface="Arial" charset="0"/>
        <a:ea typeface="+mn-ea"/>
        <a:cs typeface="+mn-cs"/>
      </a:defRPr>
    </a:lvl1pPr>
    <a:lvl2pPr marL="457200" algn="l" rtl="0" eaLnBrk="0" fontAlgn="base" hangingPunct="0">
      <a:spcBef>
        <a:spcPct val="0"/>
      </a:spcBef>
      <a:spcAft>
        <a:spcPct val="0"/>
      </a:spcAft>
      <a:defRPr sz="2400" b="1" i="1" kern="1200">
        <a:solidFill>
          <a:schemeClr val="tx1"/>
        </a:solidFill>
        <a:latin typeface="Arial" charset="0"/>
        <a:ea typeface="+mn-ea"/>
        <a:cs typeface="+mn-cs"/>
      </a:defRPr>
    </a:lvl2pPr>
    <a:lvl3pPr marL="914400" algn="l" rtl="0" eaLnBrk="0" fontAlgn="base" hangingPunct="0">
      <a:spcBef>
        <a:spcPct val="0"/>
      </a:spcBef>
      <a:spcAft>
        <a:spcPct val="0"/>
      </a:spcAft>
      <a:defRPr sz="2400" b="1" i="1" kern="1200">
        <a:solidFill>
          <a:schemeClr val="tx1"/>
        </a:solidFill>
        <a:latin typeface="Arial" charset="0"/>
        <a:ea typeface="+mn-ea"/>
        <a:cs typeface="+mn-cs"/>
      </a:defRPr>
    </a:lvl3pPr>
    <a:lvl4pPr marL="1371600" algn="l" rtl="0" eaLnBrk="0" fontAlgn="base" hangingPunct="0">
      <a:spcBef>
        <a:spcPct val="0"/>
      </a:spcBef>
      <a:spcAft>
        <a:spcPct val="0"/>
      </a:spcAft>
      <a:defRPr sz="2400" b="1" i="1" kern="1200">
        <a:solidFill>
          <a:schemeClr val="tx1"/>
        </a:solidFill>
        <a:latin typeface="Arial" charset="0"/>
        <a:ea typeface="+mn-ea"/>
        <a:cs typeface="+mn-cs"/>
      </a:defRPr>
    </a:lvl4pPr>
    <a:lvl5pPr marL="1828800" algn="l" rtl="0" eaLnBrk="0" fontAlgn="base" hangingPunct="0">
      <a:spcBef>
        <a:spcPct val="0"/>
      </a:spcBef>
      <a:spcAft>
        <a:spcPct val="0"/>
      </a:spcAft>
      <a:defRPr sz="2400" b="1" i="1" kern="1200">
        <a:solidFill>
          <a:schemeClr val="tx1"/>
        </a:solidFill>
        <a:latin typeface="Arial" charset="0"/>
        <a:ea typeface="+mn-ea"/>
        <a:cs typeface="+mn-cs"/>
      </a:defRPr>
    </a:lvl5pPr>
    <a:lvl6pPr marL="2286000" algn="l" defTabSz="914400" rtl="0" eaLnBrk="1" latinLnBrk="0" hangingPunct="1">
      <a:defRPr sz="2400" b="1" i="1" kern="1200">
        <a:solidFill>
          <a:schemeClr val="tx1"/>
        </a:solidFill>
        <a:latin typeface="Arial" charset="0"/>
        <a:ea typeface="+mn-ea"/>
        <a:cs typeface="+mn-cs"/>
      </a:defRPr>
    </a:lvl6pPr>
    <a:lvl7pPr marL="2743200" algn="l" defTabSz="914400" rtl="0" eaLnBrk="1" latinLnBrk="0" hangingPunct="1">
      <a:defRPr sz="2400" b="1" i="1" kern="1200">
        <a:solidFill>
          <a:schemeClr val="tx1"/>
        </a:solidFill>
        <a:latin typeface="Arial" charset="0"/>
        <a:ea typeface="+mn-ea"/>
        <a:cs typeface="+mn-cs"/>
      </a:defRPr>
    </a:lvl7pPr>
    <a:lvl8pPr marL="3200400" algn="l" defTabSz="914400" rtl="0" eaLnBrk="1" latinLnBrk="0" hangingPunct="1">
      <a:defRPr sz="2400" b="1" i="1" kern="1200">
        <a:solidFill>
          <a:schemeClr val="tx1"/>
        </a:solidFill>
        <a:latin typeface="Arial" charset="0"/>
        <a:ea typeface="+mn-ea"/>
        <a:cs typeface="+mn-cs"/>
      </a:defRPr>
    </a:lvl8pPr>
    <a:lvl9pPr marL="3657600" algn="l" defTabSz="914400" rtl="0" eaLnBrk="1" latinLnBrk="0" hangingPunct="1">
      <a:defRPr sz="2400" b="1" i="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EB6B"/>
    <a:srgbClr val="FF6666"/>
    <a:srgbClr val="667AFF"/>
    <a:srgbClr val="E37900"/>
    <a:srgbClr val="FFCC99"/>
    <a:srgbClr val="66CCFF"/>
    <a:srgbClr val="33CCFF"/>
    <a:srgbClr val="FAF0D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40"/>
        <p:guide orient="horz" pos="4080"/>
        <p:guide orient="horz" pos="960"/>
        <p:guide orient="horz" pos="480"/>
        <p:guide orient="horz" pos="3888"/>
        <p:guide orient="horz" pos="864"/>
        <p:guide orient="horz" pos="2160"/>
        <p:guide orient="horz" pos="4319"/>
        <p:guide pos="384"/>
        <p:guide pos="5520"/>
        <p:guide pos="2863"/>
        <p:guide pos="240"/>
        <p:guide pos="6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752"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i="0" smtClean="0"/>
            </a:lvl1pPr>
          </a:lstStyle>
          <a:p>
            <a:pPr>
              <a:defRPr/>
            </a:pPr>
            <a:endParaRPr lang="en-GB"/>
          </a:p>
        </p:txBody>
      </p:sp>
      <p:sp>
        <p:nvSpPr>
          <p:cNvPr id="368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i="0" smtClean="0"/>
            </a:lvl1pPr>
          </a:lstStyle>
          <a:p>
            <a:pPr>
              <a:defRPr/>
            </a:pPr>
            <a:endParaRPr lang="en-GB"/>
          </a:p>
        </p:txBody>
      </p:sp>
      <p:sp>
        <p:nvSpPr>
          <p:cNvPr id="348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i="0" smtClean="0"/>
            </a:lvl1pPr>
          </a:lstStyle>
          <a:p>
            <a:pPr>
              <a:defRPr/>
            </a:pPr>
            <a:endParaRPr lang="en-GB"/>
          </a:p>
        </p:txBody>
      </p:sp>
      <p:sp>
        <p:nvSpPr>
          <p:cNvPr id="368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i="0" smtClean="0"/>
            </a:lvl1pPr>
          </a:lstStyle>
          <a:p>
            <a:pPr>
              <a:defRPr/>
            </a:pPr>
            <a:fld id="{62BD9722-C487-43AF-B811-90C1C340D27D}"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762000"/>
            <a:ext cx="2095500" cy="5181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62000"/>
            <a:ext cx="613410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0200"/>
            <a:ext cx="41148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1148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0D2"/>
        </a:solidFill>
        <a:effectLst/>
      </p:bgPr>
    </p:bg>
    <p:spTree>
      <p:nvGrpSpPr>
        <p:cNvPr id="1" name=""/>
        <p:cNvGrpSpPr/>
        <p:nvPr/>
      </p:nvGrpSpPr>
      <p:grpSpPr>
        <a:xfrm>
          <a:off x="0" y="0"/>
          <a:ext cx="0" cy="0"/>
          <a:chOff x="0" y="0"/>
          <a:chExt cx="0" cy="0"/>
        </a:xfrm>
      </p:grpSpPr>
      <p:sp>
        <p:nvSpPr>
          <p:cNvPr id="1026" name="Rectangle 9"/>
          <p:cNvSpPr>
            <a:spLocks noGrp="1" noChangeArrowheads="1"/>
          </p:cNvSpPr>
          <p:nvPr>
            <p:ph type="title"/>
          </p:nvPr>
        </p:nvSpPr>
        <p:spPr bwMode="auto">
          <a:xfrm>
            <a:off x="381000" y="762000"/>
            <a:ext cx="83820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10"/>
          <p:cNvSpPr>
            <a:spLocks noGrp="1" noChangeArrowheads="1"/>
          </p:cNvSpPr>
          <p:nvPr>
            <p:ph type="body" idx="1"/>
          </p:nvPr>
        </p:nvSpPr>
        <p:spPr bwMode="auto">
          <a:xfrm>
            <a:off x="381000" y="1600200"/>
            <a:ext cx="83820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6"/>
          <p:cNvSpPr txBox="1">
            <a:spLocks noChangeArrowheads="1"/>
          </p:cNvSpPr>
          <p:nvPr userDrawn="1"/>
        </p:nvSpPr>
        <p:spPr bwMode="auto">
          <a:xfrm>
            <a:off x="0" y="0"/>
            <a:ext cx="806450" cy="217488"/>
          </a:xfrm>
          <a:prstGeom prst="rect">
            <a:avLst/>
          </a:prstGeom>
          <a:noFill/>
          <a:ln w="9525">
            <a:noFill/>
            <a:miter lim="800000"/>
            <a:headEnd/>
            <a:tailEnd/>
          </a:ln>
          <a:effectLst/>
        </p:spPr>
        <p:txBody>
          <a:bodyPr wrap="none" lIns="91435" tIns="45718" rIns="91435" bIns="45718"/>
          <a:lstStyle/>
          <a:p>
            <a:pPr algn="ctr"/>
            <a:r>
              <a:rPr lang="en-GB" sz="800" b="0" i="0"/>
              <a:t>Slide 1.</a:t>
            </a:r>
            <a:fld id="{A6505699-9CE3-4B79-B120-DC3A3CAD1934}" type="slidenum">
              <a:rPr lang="en-GB" sz="800" b="0" i="0"/>
              <a:pPr algn="ctr"/>
              <a:t>‹#›</a:t>
            </a:fld>
            <a:endParaRPr lang="en-GB" sz="800" b="0" i="0">
              <a:latin typeface="Times" pitchFamily="18" charset="0"/>
            </a:endParaRPr>
          </a:p>
        </p:txBody>
      </p:sp>
      <p:sp>
        <p:nvSpPr>
          <p:cNvPr id="1031" name="Text Box 7"/>
          <p:cNvSpPr txBox="1">
            <a:spLocks noChangeArrowheads="1"/>
          </p:cNvSpPr>
          <p:nvPr userDrawn="1"/>
        </p:nvSpPr>
        <p:spPr bwMode="auto">
          <a:xfrm>
            <a:off x="219075" y="6524625"/>
            <a:ext cx="8642350" cy="188913"/>
          </a:xfrm>
          <a:prstGeom prst="rect">
            <a:avLst/>
          </a:prstGeom>
          <a:noFill/>
          <a:ln w="9525">
            <a:noFill/>
            <a:miter lim="800000"/>
            <a:headEnd/>
            <a:tailEnd/>
          </a:ln>
          <a:effectLst/>
        </p:spPr>
        <p:txBody>
          <a:bodyPr lIns="91435" tIns="45718" rIns="91435" bIns="45718"/>
          <a:lstStyle/>
          <a:p>
            <a:pPr algn="r"/>
            <a:r>
              <a:rPr lang="en-GB" sz="800" b="0" i="0">
                <a:cs typeface="Times New Roman" charset="0"/>
              </a:rPr>
              <a:t>Alan M Rugman and Simon Collinson, </a:t>
            </a:r>
            <a:r>
              <a:rPr lang="en-GB" sz="800" b="0">
                <a:cs typeface="Times New Roman" charset="0"/>
              </a:rPr>
              <a:t>International Business,</a:t>
            </a:r>
            <a:r>
              <a:rPr lang="en-GB" sz="800" b="0" i="0">
                <a:cs typeface="Times New Roman" charset="0"/>
              </a:rPr>
              <a:t> 5</a:t>
            </a:r>
            <a:r>
              <a:rPr lang="en-GB" sz="800" b="0" i="0" baseline="30000">
                <a:cs typeface="Times New Roman" charset="0"/>
              </a:rPr>
              <a:t>th</a:t>
            </a:r>
            <a:r>
              <a:rPr lang="en-GB" sz="800" b="0" i="0">
                <a:cs typeface="Times New Roman" charset="0"/>
              </a:rPr>
              <a:t> Edition, © Pearson Education Limited 2009</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000" b="1">
          <a:solidFill>
            <a:schemeClr val="tx2"/>
          </a:solidFill>
          <a:latin typeface="+mj-lt"/>
          <a:ea typeface="+mj-ea"/>
          <a:cs typeface="+mj-cs"/>
        </a:defRPr>
      </a:lvl1pPr>
      <a:lvl2pPr algn="ctr" rtl="0" eaLnBrk="0" fontAlgn="base" hangingPunct="0">
        <a:spcBef>
          <a:spcPct val="0"/>
        </a:spcBef>
        <a:spcAft>
          <a:spcPct val="0"/>
        </a:spcAft>
        <a:defRPr sz="3000" b="1">
          <a:solidFill>
            <a:schemeClr val="tx2"/>
          </a:solidFill>
          <a:latin typeface="Arial" charset="0"/>
        </a:defRPr>
      </a:lvl2pPr>
      <a:lvl3pPr algn="ctr" rtl="0" eaLnBrk="0" fontAlgn="base" hangingPunct="0">
        <a:spcBef>
          <a:spcPct val="0"/>
        </a:spcBef>
        <a:spcAft>
          <a:spcPct val="0"/>
        </a:spcAft>
        <a:defRPr sz="3000" b="1">
          <a:solidFill>
            <a:schemeClr val="tx2"/>
          </a:solidFill>
          <a:latin typeface="Arial" charset="0"/>
        </a:defRPr>
      </a:lvl3pPr>
      <a:lvl4pPr algn="ctr" rtl="0" eaLnBrk="0" fontAlgn="base" hangingPunct="0">
        <a:spcBef>
          <a:spcPct val="0"/>
        </a:spcBef>
        <a:spcAft>
          <a:spcPct val="0"/>
        </a:spcAft>
        <a:defRPr sz="3000" b="1">
          <a:solidFill>
            <a:schemeClr val="tx2"/>
          </a:solidFill>
          <a:latin typeface="Arial" charset="0"/>
        </a:defRPr>
      </a:lvl4pPr>
      <a:lvl5pPr algn="ctr" rtl="0" eaLnBrk="0" fontAlgn="base" hangingPunct="0">
        <a:spcBef>
          <a:spcPct val="0"/>
        </a:spcBef>
        <a:spcAft>
          <a:spcPct val="0"/>
        </a:spcAft>
        <a:defRPr sz="3000" b="1">
          <a:solidFill>
            <a:schemeClr val="tx2"/>
          </a:solidFill>
          <a:latin typeface="Arial" charset="0"/>
        </a:defRPr>
      </a:lvl5pPr>
      <a:lvl6pPr marL="457200" algn="ctr" rtl="0" eaLnBrk="0" fontAlgn="base" hangingPunct="0">
        <a:spcBef>
          <a:spcPct val="0"/>
        </a:spcBef>
        <a:spcAft>
          <a:spcPct val="0"/>
        </a:spcAft>
        <a:defRPr sz="3000" b="1">
          <a:solidFill>
            <a:schemeClr val="tx2"/>
          </a:solidFill>
          <a:latin typeface="Arial" charset="0"/>
        </a:defRPr>
      </a:lvl6pPr>
      <a:lvl7pPr marL="914400" algn="ctr" rtl="0" eaLnBrk="0" fontAlgn="base" hangingPunct="0">
        <a:spcBef>
          <a:spcPct val="0"/>
        </a:spcBef>
        <a:spcAft>
          <a:spcPct val="0"/>
        </a:spcAft>
        <a:defRPr sz="3000" b="1">
          <a:solidFill>
            <a:schemeClr val="tx2"/>
          </a:solidFill>
          <a:latin typeface="Arial" charset="0"/>
        </a:defRPr>
      </a:lvl7pPr>
      <a:lvl8pPr marL="1371600" algn="ctr" rtl="0" eaLnBrk="0" fontAlgn="base" hangingPunct="0">
        <a:spcBef>
          <a:spcPct val="0"/>
        </a:spcBef>
        <a:spcAft>
          <a:spcPct val="0"/>
        </a:spcAft>
        <a:defRPr sz="3000" b="1">
          <a:solidFill>
            <a:schemeClr val="tx2"/>
          </a:solidFill>
          <a:latin typeface="Arial" charset="0"/>
        </a:defRPr>
      </a:lvl8pPr>
      <a:lvl9pPr marL="1828800" algn="ctr" rtl="0" eaLnBrk="0" fontAlgn="base" hangingPunct="0">
        <a:spcBef>
          <a:spcPct val="0"/>
        </a:spcBef>
        <a:spcAft>
          <a:spcPct val="0"/>
        </a:spcAft>
        <a:defRPr sz="30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Grp="1" noChangeArrowheads="1"/>
          </p:cNvSpPr>
          <p:nvPr>
            <p:ph type="ctrTitle" idx="4294967295"/>
          </p:nvPr>
        </p:nvSpPr>
        <p:spPr>
          <a:xfrm>
            <a:off x="152400" y="2908300"/>
            <a:ext cx="8839200" cy="701675"/>
          </a:xfrm>
        </p:spPr>
        <p:txBody>
          <a:bodyPr>
            <a:spAutoFit/>
          </a:bodyPr>
          <a:lstStyle/>
          <a:p>
            <a:pPr eaLnBrk="1" hangingPunct="1"/>
            <a:r>
              <a:rPr lang="en-US" sz="4000"/>
              <a:t>Regional and global strategy</a:t>
            </a:r>
          </a:p>
        </p:txBody>
      </p:sp>
      <p:sp>
        <p:nvSpPr>
          <p:cNvPr id="2052" name="Rectangle 4"/>
          <p:cNvSpPr>
            <a:spLocks noChangeArrowheads="1"/>
          </p:cNvSpPr>
          <p:nvPr/>
        </p:nvSpPr>
        <p:spPr bwMode="auto">
          <a:xfrm>
            <a:off x="130175" y="1371600"/>
            <a:ext cx="8839200" cy="641350"/>
          </a:xfrm>
          <a:prstGeom prst="rect">
            <a:avLst/>
          </a:prstGeom>
          <a:noFill/>
          <a:ln w="9525">
            <a:noFill/>
            <a:miter lim="800000"/>
            <a:headEnd/>
            <a:tailEnd/>
          </a:ln>
          <a:effectLst/>
        </p:spPr>
        <p:txBody>
          <a:bodyPr>
            <a:spAutoFit/>
          </a:bodyPr>
          <a:lstStyle/>
          <a:p>
            <a:pPr algn="ctr"/>
            <a:r>
              <a:rPr lang="en-US" sz="3600" i="0">
                <a:solidFill>
                  <a:schemeClr val="tx2"/>
                </a:solidFill>
              </a:rPr>
              <a:t>Chapter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4294967295"/>
          </p:nvPr>
        </p:nvSpPr>
        <p:spPr>
          <a:xfrm>
            <a:off x="304800" y="5846763"/>
            <a:ext cx="8610600" cy="695325"/>
          </a:xfrm>
        </p:spPr>
        <p:txBody>
          <a:bodyPr>
            <a:spAutoFit/>
          </a:bodyPr>
          <a:lstStyle/>
          <a:p>
            <a:pPr marL="0" indent="0" eaLnBrk="1" hangingPunct="1">
              <a:buFontTx/>
              <a:buNone/>
            </a:pPr>
            <a:r>
              <a:rPr lang="en-US" sz="1200"/>
              <a:t>Table 1.3a </a:t>
            </a:r>
            <a:r>
              <a:rPr lang="en-US" sz="1800"/>
              <a:t> Foreign direct investment in the United States, 2005</a:t>
            </a:r>
          </a:p>
          <a:p>
            <a:pPr marL="0" indent="0" eaLnBrk="1" hangingPunct="1">
              <a:buFontTx/>
              <a:buNone/>
            </a:pPr>
            <a:r>
              <a:rPr lang="en-US" sz="1000"/>
              <a:t>Note: Data are on a historical-cost basis. Numbers might not add up due to rounding</a:t>
            </a:r>
          </a:p>
          <a:p>
            <a:pPr marL="0" indent="0" eaLnBrk="1" hangingPunct="1">
              <a:buFontTx/>
              <a:buNone/>
            </a:pPr>
            <a:r>
              <a:rPr lang="en-US" sz="800" i="1"/>
              <a:t>Sources</a:t>
            </a:r>
            <a:r>
              <a:rPr lang="en-US" sz="800"/>
              <a:t>: Authors’ calculations and US Department of Commerce, </a:t>
            </a:r>
            <a:r>
              <a:rPr lang="en-US" sz="800" i="1"/>
              <a:t>Survey of Current Business</a:t>
            </a:r>
            <a:r>
              <a:rPr lang="en-US" sz="800"/>
              <a:t>, June 2007, p. D67</a:t>
            </a:r>
          </a:p>
        </p:txBody>
      </p:sp>
      <p:pic>
        <p:nvPicPr>
          <p:cNvPr id="11269" name="Picture 5" descr="O:\Graphics\Powerpoint\PE_UK\PE200-Rugman\Final files\GIF\ch01\M01NT003A.gif"/>
          <p:cNvPicPr>
            <a:picLocks noChangeAspect="1" noChangeArrowheads="1"/>
          </p:cNvPicPr>
          <p:nvPr/>
        </p:nvPicPr>
        <p:blipFill>
          <a:blip r:embed="rId2" cstate="print"/>
          <a:srcRect/>
          <a:stretch>
            <a:fillRect/>
          </a:stretch>
        </p:blipFill>
        <p:spPr bwMode="auto">
          <a:xfrm>
            <a:off x="838200" y="381000"/>
            <a:ext cx="7391400" cy="543242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Content Placeholder 2"/>
          <p:cNvSpPr>
            <a:spLocks/>
          </p:cNvSpPr>
          <p:nvPr/>
        </p:nvSpPr>
        <p:spPr bwMode="auto">
          <a:xfrm>
            <a:off x="304800" y="5846763"/>
            <a:ext cx="8610600" cy="695325"/>
          </a:xfrm>
          <a:prstGeom prst="rect">
            <a:avLst/>
          </a:prstGeom>
          <a:noFill/>
          <a:ln w="9525">
            <a:noFill/>
            <a:miter lim="800000"/>
            <a:headEnd/>
            <a:tailEnd/>
          </a:ln>
        </p:spPr>
        <p:txBody>
          <a:bodyPr>
            <a:spAutoFit/>
          </a:bodyPr>
          <a:lstStyle/>
          <a:p>
            <a:pPr eaLnBrk="1" hangingPunct="1">
              <a:spcBef>
                <a:spcPct val="20000"/>
              </a:spcBef>
            </a:pPr>
            <a:r>
              <a:rPr lang="en-US" sz="1200" b="0" i="0"/>
              <a:t>Table 1.3b </a:t>
            </a:r>
            <a:r>
              <a:rPr lang="en-US" sz="1800" b="0" i="0"/>
              <a:t> Foreign direct investment by the United States, 2005</a:t>
            </a:r>
          </a:p>
          <a:p>
            <a:pPr eaLnBrk="1" hangingPunct="1">
              <a:spcBef>
                <a:spcPct val="20000"/>
              </a:spcBef>
            </a:pPr>
            <a:r>
              <a:rPr lang="en-US" sz="1000" b="0" i="0"/>
              <a:t>Note: Data are on a historical-cost basis. Numbers might not add up due to rounding</a:t>
            </a:r>
          </a:p>
          <a:p>
            <a:pPr eaLnBrk="1" hangingPunct="1">
              <a:spcBef>
                <a:spcPct val="20000"/>
              </a:spcBef>
            </a:pPr>
            <a:r>
              <a:rPr lang="en-US" sz="800" b="0"/>
              <a:t>Sources</a:t>
            </a:r>
            <a:r>
              <a:rPr lang="en-US" sz="800" b="0" i="0"/>
              <a:t>: Authors’ calculations and US Department of Commerce, </a:t>
            </a:r>
            <a:r>
              <a:rPr lang="en-US" sz="800" b="0"/>
              <a:t>Survey of Current Business</a:t>
            </a:r>
            <a:r>
              <a:rPr lang="en-US" sz="800" b="0" i="0"/>
              <a:t>, June 2007, p. D65</a:t>
            </a:r>
          </a:p>
        </p:txBody>
      </p:sp>
      <p:pic>
        <p:nvPicPr>
          <p:cNvPr id="12294" name="Picture 6" descr="O:\Graphics\Powerpoint\PE_UK\PE200-Rugman\Final files\GIF\ch01\M01NT003B.gif"/>
          <p:cNvPicPr>
            <a:picLocks noChangeAspect="1" noChangeArrowheads="1"/>
          </p:cNvPicPr>
          <p:nvPr/>
        </p:nvPicPr>
        <p:blipFill>
          <a:blip r:embed="rId2" cstate="print"/>
          <a:srcRect/>
          <a:stretch>
            <a:fillRect/>
          </a:stretch>
        </p:blipFill>
        <p:spPr bwMode="auto">
          <a:xfrm>
            <a:off x="1011238" y="381000"/>
            <a:ext cx="7086600" cy="543401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152400" y="273050"/>
            <a:ext cx="8839200" cy="641350"/>
          </a:xfrm>
        </p:spPr>
        <p:txBody>
          <a:bodyPr>
            <a:spAutoFit/>
          </a:bodyPr>
          <a:lstStyle/>
          <a:p>
            <a:pPr eaLnBrk="1" hangingPunct="1"/>
            <a:r>
              <a:rPr lang="en-US" sz="3600"/>
              <a:t>The triad</a:t>
            </a:r>
          </a:p>
        </p:txBody>
      </p:sp>
      <p:sp>
        <p:nvSpPr>
          <p:cNvPr id="13315" name="Rectangle 3"/>
          <p:cNvSpPr>
            <a:spLocks noGrp="1" noChangeArrowheads="1"/>
          </p:cNvSpPr>
          <p:nvPr>
            <p:ph type="body" idx="4294967295"/>
          </p:nvPr>
        </p:nvSpPr>
        <p:spPr>
          <a:xfrm>
            <a:off x="501650" y="1250950"/>
            <a:ext cx="8489950" cy="1800225"/>
          </a:xfrm>
        </p:spPr>
        <p:txBody>
          <a:bodyPr>
            <a:spAutoFit/>
          </a:bodyPr>
          <a:lstStyle/>
          <a:p>
            <a:pPr marL="381000" indent="-381000" eaLnBrk="1" hangingPunct="1"/>
            <a:r>
              <a:rPr lang="en-US" sz="2800"/>
              <a:t>Most global transactions take place within and between three key regions: the United States, the European Union and Japan; these are referred to as: the ‘triad’.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130175" y="273050"/>
            <a:ext cx="8839200" cy="641350"/>
          </a:xfrm>
        </p:spPr>
        <p:txBody>
          <a:bodyPr>
            <a:spAutoFit/>
          </a:bodyPr>
          <a:lstStyle/>
          <a:p>
            <a:pPr eaLnBrk="1" hangingPunct="1"/>
            <a:r>
              <a:rPr lang="en-US" sz="3600"/>
              <a:t>The triad: the United States (US)</a:t>
            </a:r>
          </a:p>
        </p:txBody>
      </p:sp>
      <p:sp>
        <p:nvSpPr>
          <p:cNvPr id="14339" name="Rectangle 3"/>
          <p:cNvSpPr>
            <a:spLocks noGrp="1" noChangeArrowheads="1"/>
          </p:cNvSpPr>
          <p:nvPr>
            <p:ph type="body" idx="4294967295"/>
          </p:nvPr>
        </p:nvSpPr>
        <p:spPr>
          <a:xfrm>
            <a:off x="506413" y="1241425"/>
            <a:ext cx="8485187" cy="3252788"/>
          </a:xfrm>
        </p:spPr>
        <p:txBody>
          <a:bodyPr>
            <a:spAutoFit/>
          </a:bodyPr>
          <a:lstStyle/>
          <a:p>
            <a:pPr marL="381000" indent="-381000" eaLnBrk="1" hangingPunct="1"/>
            <a:r>
              <a:rPr lang="en-US" sz="2800"/>
              <a:t>The US has the largest economy in the world with a GDP of over $10 trillion. </a:t>
            </a:r>
          </a:p>
          <a:p>
            <a:pPr marL="381000" indent="-381000" eaLnBrk="1" hangingPunct="1"/>
            <a:r>
              <a:rPr lang="en-US" sz="2800"/>
              <a:t>The US is part of the North American Free Trade Agreement (NAFTA) with Canada and Mexico. </a:t>
            </a:r>
          </a:p>
          <a:p>
            <a:pPr marL="381000" indent="-381000" eaLnBrk="1" hangingPunct="1"/>
            <a:r>
              <a:rPr lang="en-US" sz="2800"/>
              <a:t>The US economy is significantly larger than that of its two trading partners and is therefore a triad member on its own.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130175" y="269875"/>
            <a:ext cx="8839200" cy="641350"/>
          </a:xfrm>
        </p:spPr>
        <p:txBody>
          <a:bodyPr>
            <a:spAutoFit/>
          </a:bodyPr>
          <a:lstStyle/>
          <a:p>
            <a:pPr eaLnBrk="1" hangingPunct="1"/>
            <a:r>
              <a:rPr lang="en-US" sz="3600"/>
              <a:t>The triad: the European Union (EU)</a:t>
            </a:r>
          </a:p>
        </p:txBody>
      </p:sp>
      <p:sp>
        <p:nvSpPr>
          <p:cNvPr id="15363" name="Rectangle 3"/>
          <p:cNvSpPr>
            <a:spLocks noGrp="1" noChangeArrowheads="1"/>
          </p:cNvSpPr>
          <p:nvPr>
            <p:ph type="body" idx="4294967295"/>
          </p:nvPr>
        </p:nvSpPr>
        <p:spPr>
          <a:xfrm>
            <a:off x="500063" y="1250950"/>
            <a:ext cx="8491537" cy="4960938"/>
          </a:xfrm>
        </p:spPr>
        <p:txBody>
          <a:bodyPr>
            <a:spAutoFit/>
          </a:bodyPr>
          <a:lstStyle/>
          <a:p>
            <a:pPr marL="381000" indent="-381000" eaLnBrk="1" hangingPunct="1"/>
            <a:r>
              <a:rPr lang="en-US" sz="2800"/>
              <a:t>The EU (or EU27) is composed of the countries in the EU15 (Austria, Belgium, Denmark, Finland, Germany, Greece, France, Ireland, Italy, Luxembourg, the Netherlands, Portugal, Spain, Sweden, and the UK) and twelve new, mainly Central European, countries that joined in 2004 and 2007. </a:t>
            </a:r>
          </a:p>
          <a:p>
            <a:pPr marL="381000" indent="-381000" eaLnBrk="1" hangingPunct="1"/>
            <a:r>
              <a:rPr lang="en-US" sz="2800"/>
              <a:t>The collective GDP of the EU is greater than that of the US and Japan.</a:t>
            </a:r>
          </a:p>
          <a:p>
            <a:pPr marL="381000" indent="-381000" eaLnBrk="1" hangingPunct="1"/>
            <a:r>
              <a:rPr lang="en-US" sz="2800"/>
              <a:t>The EU27 is the world’s largest importer and exporter.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130175" y="273050"/>
            <a:ext cx="8839200" cy="641350"/>
          </a:xfrm>
        </p:spPr>
        <p:txBody>
          <a:bodyPr>
            <a:spAutoFit/>
          </a:bodyPr>
          <a:lstStyle/>
          <a:p>
            <a:pPr eaLnBrk="1" hangingPunct="1"/>
            <a:r>
              <a:rPr lang="en-US" sz="3600"/>
              <a:t>The triad: Japan</a:t>
            </a:r>
          </a:p>
        </p:txBody>
      </p:sp>
      <p:sp>
        <p:nvSpPr>
          <p:cNvPr id="16387" name="Rectangle 3"/>
          <p:cNvSpPr>
            <a:spLocks noGrp="1" noChangeArrowheads="1"/>
          </p:cNvSpPr>
          <p:nvPr>
            <p:ph type="body" idx="4294967295"/>
          </p:nvPr>
        </p:nvSpPr>
        <p:spPr>
          <a:xfrm>
            <a:off x="500063" y="1250950"/>
            <a:ext cx="8491537" cy="1458913"/>
          </a:xfrm>
        </p:spPr>
        <p:txBody>
          <a:bodyPr>
            <a:spAutoFit/>
          </a:bodyPr>
          <a:lstStyle/>
          <a:p>
            <a:pPr marL="409575" indent="-409575" eaLnBrk="1" hangingPunct="1">
              <a:tabLst>
                <a:tab pos="482600" algn="l"/>
              </a:tabLst>
            </a:pPr>
            <a:r>
              <a:rPr lang="en-US" sz="2800"/>
              <a:t>Japan is the largest economy in Asia.</a:t>
            </a:r>
          </a:p>
          <a:p>
            <a:pPr marL="409575" indent="-409575" eaLnBrk="1" hangingPunct="1">
              <a:tabLst>
                <a:tab pos="482600" algn="l"/>
              </a:tabLst>
            </a:pPr>
            <a:r>
              <a:rPr lang="en-US" sz="2800"/>
              <a:t>Japan is the 4th largest importer and 4th largest exporter in the world.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idx="4294967295"/>
          </p:nvPr>
        </p:nvSpPr>
        <p:spPr>
          <a:xfrm>
            <a:off x="174625" y="2944813"/>
            <a:ext cx="8748713" cy="641350"/>
          </a:xfrm>
        </p:spPr>
        <p:txBody>
          <a:bodyPr>
            <a:spAutoFit/>
          </a:bodyPr>
          <a:lstStyle/>
          <a:p>
            <a:pPr eaLnBrk="1" hangingPunct="1"/>
            <a:r>
              <a:rPr lang="en-US" sz="3600"/>
              <a:t>Today’s international environment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06413" y="1241425"/>
            <a:ext cx="8485187" cy="3248025"/>
          </a:xfrm>
        </p:spPr>
        <p:txBody>
          <a:bodyPr>
            <a:spAutoFit/>
          </a:bodyPr>
          <a:lstStyle/>
          <a:p>
            <a:pPr marL="381000" indent="-381000" eaLnBrk="1" hangingPunct="1"/>
            <a:r>
              <a:rPr lang="en-US" sz="2800"/>
              <a:t>The international business environment has changed rapidly in recent years as a result of:</a:t>
            </a:r>
          </a:p>
          <a:p>
            <a:pPr marL="785813" lvl="1" indent="-376238" eaLnBrk="1" hangingPunct="1"/>
            <a:r>
              <a:rPr lang="en-US" sz="2600"/>
              <a:t>an overall slowdown of triad economies;</a:t>
            </a:r>
          </a:p>
          <a:p>
            <a:pPr marL="785813" lvl="1" indent="-376238" eaLnBrk="1" hangingPunct="1"/>
            <a:r>
              <a:rPr lang="en-US" sz="2600"/>
              <a:t>increased trade liberalization through trade agreements;</a:t>
            </a:r>
          </a:p>
          <a:p>
            <a:pPr marL="785813" lvl="1" indent="-376238" eaLnBrk="1" hangingPunct="1"/>
            <a:r>
              <a:rPr lang="en-US" sz="2600"/>
              <a:t>improvements in technology;</a:t>
            </a:r>
          </a:p>
          <a:p>
            <a:pPr marL="785813" lvl="1" indent="-376238" eaLnBrk="1" hangingPunct="1"/>
            <a:r>
              <a:rPr lang="en-US" sz="2600"/>
              <a:t>the emergence of SMEs.</a:t>
            </a:r>
          </a:p>
        </p:txBody>
      </p:sp>
      <p:sp>
        <p:nvSpPr>
          <p:cNvPr id="18435" name="Text Box 5"/>
          <p:cNvSpPr txBox="1">
            <a:spLocks noChangeArrowheads="1"/>
          </p:cNvSpPr>
          <p:nvPr/>
        </p:nvSpPr>
        <p:spPr bwMode="auto">
          <a:xfrm>
            <a:off x="130175" y="273050"/>
            <a:ext cx="8839200" cy="641350"/>
          </a:xfrm>
          <a:prstGeom prst="rect">
            <a:avLst/>
          </a:prstGeom>
          <a:noFill/>
          <a:ln w="9525">
            <a:noFill/>
            <a:miter lim="800000"/>
            <a:headEnd/>
            <a:tailEnd/>
          </a:ln>
        </p:spPr>
        <p:txBody>
          <a:bodyPr>
            <a:spAutoFit/>
          </a:bodyPr>
          <a:lstStyle/>
          <a:p>
            <a:pPr algn="ctr"/>
            <a:r>
              <a:rPr lang="en-US" sz="3600" i="0"/>
              <a:t>International business environment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130175" y="273050"/>
            <a:ext cx="8839200" cy="641350"/>
          </a:xfrm>
        </p:spPr>
        <p:txBody>
          <a:bodyPr>
            <a:spAutoFit/>
          </a:bodyPr>
          <a:lstStyle/>
          <a:p>
            <a:pPr eaLnBrk="1" hangingPunct="1"/>
            <a:r>
              <a:rPr lang="en-US" sz="3600"/>
              <a:t>Slowdown of triad economies</a:t>
            </a:r>
          </a:p>
        </p:txBody>
      </p:sp>
      <p:sp>
        <p:nvSpPr>
          <p:cNvPr id="19459" name="Rectangle 3"/>
          <p:cNvSpPr>
            <a:spLocks noGrp="1" noChangeArrowheads="1"/>
          </p:cNvSpPr>
          <p:nvPr>
            <p:ph type="body" idx="4294967295"/>
          </p:nvPr>
        </p:nvSpPr>
        <p:spPr>
          <a:xfrm>
            <a:off x="501650" y="1241425"/>
            <a:ext cx="8478838" cy="1800225"/>
          </a:xfrm>
        </p:spPr>
        <p:txBody>
          <a:bodyPr>
            <a:spAutoFit/>
          </a:bodyPr>
          <a:lstStyle/>
          <a:p>
            <a:pPr marL="381000" indent="-381000" eaLnBrk="1" hangingPunct="1"/>
            <a:r>
              <a:rPr lang="en-US" sz="2800"/>
              <a:t>In the late 1990s and early 2000s, the United States, the EU and Japan all experienced a reduction in economic activity, which in turn decreased international business activity.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173038" y="273050"/>
            <a:ext cx="8763000" cy="641350"/>
          </a:xfrm>
        </p:spPr>
        <p:txBody>
          <a:bodyPr>
            <a:spAutoFit/>
          </a:bodyPr>
          <a:lstStyle/>
          <a:p>
            <a:pPr eaLnBrk="1" hangingPunct="1"/>
            <a:r>
              <a:rPr lang="en-US" sz="3600"/>
              <a:t>International trade regulation</a:t>
            </a:r>
          </a:p>
        </p:txBody>
      </p:sp>
      <p:sp>
        <p:nvSpPr>
          <p:cNvPr id="20483" name="Rectangle 3"/>
          <p:cNvSpPr>
            <a:spLocks noGrp="1" noChangeArrowheads="1"/>
          </p:cNvSpPr>
          <p:nvPr>
            <p:ph type="body" idx="4294967295"/>
          </p:nvPr>
        </p:nvSpPr>
        <p:spPr>
          <a:xfrm>
            <a:off x="503238" y="1250950"/>
            <a:ext cx="8488362" cy="2752725"/>
          </a:xfrm>
        </p:spPr>
        <p:txBody>
          <a:bodyPr>
            <a:spAutoFit/>
          </a:bodyPr>
          <a:lstStyle/>
          <a:p>
            <a:pPr marL="409575" indent="-409575" eaLnBrk="1" hangingPunct="1"/>
            <a:r>
              <a:rPr lang="en-US" sz="2800"/>
              <a:t>An important international business trend has been the emergence of regional and global trade and investment liberalization and international regulation.</a:t>
            </a:r>
          </a:p>
          <a:p>
            <a:pPr marL="808038" lvl="1" indent="-396875" eaLnBrk="1" hangingPunct="1"/>
            <a:r>
              <a:rPr lang="en-US" sz="2600"/>
              <a:t>The World Trade Organization (WTO).</a:t>
            </a:r>
          </a:p>
          <a:p>
            <a:pPr marL="808038" lvl="1" indent="-396875" eaLnBrk="1" hangingPunct="1"/>
            <a:r>
              <a:rPr lang="en-US" sz="2600"/>
              <a:t>General Agreement on Tariffs and Trade (GATT).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52400" y="284163"/>
            <a:ext cx="8839200" cy="641350"/>
          </a:xfrm>
        </p:spPr>
        <p:txBody>
          <a:bodyPr>
            <a:spAutoFit/>
          </a:bodyPr>
          <a:lstStyle/>
          <a:p>
            <a:pPr eaLnBrk="1" hangingPunct="1"/>
            <a:r>
              <a:rPr lang="en-US" sz="3600"/>
              <a:t>Regional and global strategy</a:t>
            </a:r>
          </a:p>
        </p:txBody>
      </p:sp>
      <p:sp>
        <p:nvSpPr>
          <p:cNvPr id="3075" name="Rectangle 3"/>
          <p:cNvSpPr>
            <a:spLocks noGrp="1" noChangeArrowheads="1"/>
          </p:cNvSpPr>
          <p:nvPr>
            <p:ph type="body" idx="4294967295"/>
          </p:nvPr>
        </p:nvSpPr>
        <p:spPr>
          <a:xfrm>
            <a:off x="504825" y="1290638"/>
            <a:ext cx="8486775" cy="3552825"/>
          </a:xfrm>
        </p:spPr>
        <p:txBody>
          <a:bodyPr/>
          <a:lstStyle/>
          <a:p>
            <a:pPr marL="398463" indent="-398463" eaLnBrk="1" hangingPunct="1">
              <a:lnSpc>
                <a:spcPct val="90000"/>
              </a:lnSpc>
            </a:pPr>
            <a:r>
              <a:rPr lang="en-US" sz="2800"/>
              <a:t>Objectives</a:t>
            </a:r>
          </a:p>
          <a:p>
            <a:pPr marL="398463" indent="-398463" eaLnBrk="1" hangingPunct="1">
              <a:lnSpc>
                <a:spcPct val="90000"/>
              </a:lnSpc>
            </a:pPr>
            <a:r>
              <a:rPr lang="en-US" sz="2800"/>
              <a:t>Introduction</a:t>
            </a:r>
          </a:p>
          <a:p>
            <a:pPr marL="398463" indent="-398463" eaLnBrk="1" hangingPunct="1">
              <a:lnSpc>
                <a:spcPct val="90000"/>
              </a:lnSpc>
            </a:pPr>
            <a:r>
              <a:rPr lang="en-US" sz="2800"/>
              <a:t>World business: a brief overview</a:t>
            </a:r>
          </a:p>
          <a:p>
            <a:pPr marL="398463" indent="-398463" eaLnBrk="1" hangingPunct="1">
              <a:lnSpc>
                <a:spcPct val="90000"/>
              </a:lnSpc>
            </a:pPr>
            <a:r>
              <a:rPr lang="en-US" sz="2800"/>
              <a:t>Today’s international environment</a:t>
            </a:r>
          </a:p>
          <a:p>
            <a:pPr marL="398463" indent="-398463" eaLnBrk="1" hangingPunct="1">
              <a:lnSpc>
                <a:spcPct val="90000"/>
              </a:lnSpc>
            </a:pPr>
            <a:r>
              <a:rPr lang="en-US" sz="2800"/>
              <a:t>Globalization and strategic management</a:t>
            </a:r>
          </a:p>
          <a:p>
            <a:pPr marL="398463" indent="-398463" eaLnBrk="1" hangingPunct="1">
              <a:lnSpc>
                <a:spcPct val="90000"/>
              </a:lnSpc>
            </a:pPr>
            <a:r>
              <a:rPr lang="en-US" sz="2800"/>
              <a:t>The study of international business</a:t>
            </a:r>
          </a:p>
          <a:p>
            <a:pPr marL="398463" indent="-398463" eaLnBrk="1" hangingPunct="1">
              <a:lnSpc>
                <a:spcPct val="90000"/>
              </a:lnSpc>
            </a:pPr>
            <a:r>
              <a:rPr lang="en-US" sz="2800"/>
              <a:t>Framework for this book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idx="4294967295"/>
          </p:nvPr>
        </p:nvSpPr>
        <p:spPr>
          <a:xfrm>
            <a:off x="130175" y="176213"/>
            <a:ext cx="8839200" cy="838200"/>
          </a:xfrm>
        </p:spPr>
        <p:txBody>
          <a:bodyPr/>
          <a:lstStyle/>
          <a:p>
            <a:pPr eaLnBrk="1" hangingPunct="1"/>
            <a:r>
              <a:rPr lang="en-US" sz="3600"/>
              <a:t>The world trade organization </a:t>
            </a:r>
          </a:p>
        </p:txBody>
      </p:sp>
      <p:sp>
        <p:nvSpPr>
          <p:cNvPr id="21507" name="Rectangle 5"/>
          <p:cNvSpPr>
            <a:spLocks noGrp="1" noChangeArrowheads="1"/>
          </p:cNvSpPr>
          <p:nvPr>
            <p:ph type="body" idx="4294967295"/>
          </p:nvPr>
        </p:nvSpPr>
        <p:spPr>
          <a:xfrm>
            <a:off x="501650" y="1250950"/>
            <a:ext cx="8489950" cy="2911475"/>
          </a:xfrm>
        </p:spPr>
        <p:txBody>
          <a:bodyPr>
            <a:spAutoFit/>
          </a:bodyPr>
          <a:lstStyle/>
          <a:p>
            <a:pPr marL="398463" indent="-398463" eaLnBrk="1" hangingPunct="1"/>
            <a:r>
              <a:rPr lang="en-US" sz="2800"/>
              <a:t>Established on January 1, 1995.</a:t>
            </a:r>
          </a:p>
          <a:p>
            <a:pPr marL="398463" indent="-398463" eaLnBrk="1" hangingPunct="1"/>
            <a:r>
              <a:rPr lang="en-US" sz="2800"/>
              <a:t>An international organization that deals with rules of trade among member countries.</a:t>
            </a:r>
          </a:p>
          <a:p>
            <a:pPr marL="398463" indent="-398463" eaLnBrk="1" hangingPunct="1"/>
            <a:r>
              <a:rPr lang="en-US" sz="2800"/>
              <a:t>Enforces the provisions of the General Agreement on Tariffs and Trade (GATT).</a:t>
            </a:r>
          </a:p>
          <a:p>
            <a:pPr marL="398463" indent="-398463" eaLnBrk="1" hangingPunct="1"/>
            <a:r>
              <a:rPr lang="en-US" sz="2800"/>
              <a:t>Acts as a dispute-settlement mechanism.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152400" y="271463"/>
            <a:ext cx="8839200" cy="1190625"/>
          </a:xfrm>
        </p:spPr>
        <p:txBody>
          <a:bodyPr>
            <a:spAutoFit/>
          </a:bodyPr>
          <a:lstStyle/>
          <a:p>
            <a:pPr eaLnBrk="1" hangingPunct="1"/>
            <a:r>
              <a:rPr lang="en-US" sz="3600"/>
              <a:t>The general agreement </a:t>
            </a:r>
            <a:br>
              <a:rPr lang="en-US" sz="3600"/>
            </a:br>
            <a:r>
              <a:rPr lang="en-US" sz="3600"/>
              <a:t>on tariffs and trade (GATT)</a:t>
            </a:r>
          </a:p>
        </p:txBody>
      </p:sp>
      <p:sp>
        <p:nvSpPr>
          <p:cNvPr id="22531" name="Rectangle 3"/>
          <p:cNvSpPr>
            <a:spLocks noGrp="1" noChangeArrowheads="1"/>
          </p:cNvSpPr>
          <p:nvPr>
            <p:ph type="body" idx="4294967295"/>
          </p:nvPr>
        </p:nvSpPr>
        <p:spPr>
          <a:xfrm>
            <a:off x="501650" y="1392238"/>
            <a:ext cx="8489950" cy="2312987"/>
          </a:xfrm>
        </p:spPr>
        <p:txBody>
          <a:bodyPr>
            <a:spAutoFit/>
          </a:bodyPr>
          <a:lstStyle/>
          <a:p>
            <a:pPr marL="398463" indent="-398463" eaLnBrk="1" hangingPunct="1"/>
            <a:r>
              <a:rPr lang="en-US" sz="2800"/>
              <a:t>Established in 1947 to liberalize trade and to negotiate trade concessions among member countries. </a:t>
            </a:r>
          </a:p>
          <a:p>
            <a:pPr marL="398463" indent="-398463" eaLnBrk="1" hangingPunct="1"/>
            <a:r>
              <a:rPr lang="en-US" sz="2800"/>
              <a:t>Today, the WTO is enforcing the provisions of the GATT.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152400" y="273050"/>
            <a:ext cx="8839200" cy="641350"/>
          </a:xfrm>
        </p:spPr>
        <p:txBody>
          <a:bodyPr>
            <a:spAutoFit/>
          </a:bodyPr>
          <a:lstStyle/>
          <a:p>
            <a:pPr eaLnBrk="1" hangingPunct="1"/>
            <a:r>
              <a:rPr lang="en-US" sz="3600"/>
              <a:t>Improved technology</a:t>
            </a:r>
          </a:p>
        </p:txBody>
      </p:sp>
      <p:sp>
        <p:nvSpPr>
          <p:cNvPr id="23555" name="Rectangle 3"/>
          <p:cNvSpPr>
            <a:spLocks noGrp="1" noChangeArrowheads="1"/>
          </p:cNvSpPr>
          <p:nvPr>
            <p:ph type="body" idx="4294967295"/>
          </p:nvPr>
        </p:nvSpPr>
        <p:spPr>
          <a:xfrm>
            <a:off x="500063" y="1250950"/>
            <a:ext cx="8415337" cy="2227263"/>
          </a:xfrm>
        </p:spPr>
        <p:txBody>
          <a:bodyPr>
            <a:spAutoFit/>
          </a:bodyPr>
          <a:lstStyle/>
          <a:p>
            <a:pPr marL="398463" indent="-398463" eaLnBrk="1" hangingPunct="1"/>
            <a:r>
              <a:rPr lang="en-US" sz="2800"/>
              <a:t>More powerful and affordable technology has promoted fast easy worldwide communication and improved production capabilities enabling organizations to operate more effectively in the international marketplace.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130175" y="269875"/>
            <a:ext cx="8839200" cy="1190625"/>
          </a:xfrm>
        </p:spPr>
        <p:txBody>
          <a:bodyPr>
            <a:spAutoFit/>
          </a:bodyPr>
          <a:lstStyle/>
          <a:p>
            <a:pPr eaLnBrk="1" hangingPunct="1"/>
            <a:r>
              <a:rPr lang="en-US" sz="3600"/>
              <a:t>Small and medium-sized</a:t>
            </a:r>
            <a:br>
              <a:rPr lang="en-US" sz="3600"/>
            </a:br>
            <a:r>
              <a:rPr lang="en-US" sz="3600"/>
              <a:t>enterprises (SMEs)</a:t>
            </a:r>
          </a:p>
        </p:txBody>
      </p:sp>
      <p:sp>
        <p:nvSpPr>
          <p:cNvPr id="24579" name="Rectangle 3"/>
          <p:cNvSpPr>
            <a:spLocks noGrp="1" noChangeArrowheads="1"/>
          </p:cNvSpPr>
          <p:nvPr>
            <p:ph type="body" idx="4294967295"/>
          </p:nvPr>
        </p:nvSpPr>
        <p:spPr>
          <a:xfrm>
            <a:off x="501650" y="1404938"/>
            <a:ext cx="8489950" cy="4021137"/>
          </a:xfrm>
        </p:spPr>
        <p:txBody>
          <a:bodyPr>
            <a:spAutoFit/>
          </a:bodyPr>
          <a:lstStyle/>
          <a:p>
            <a:pPr marL="381000" indent="-381000" eaLnBrk="1" hangingPunct="1"/>
            <a:r>
              <a:rPr lang="en-US" sz="2800"/>
              <a:t>The definition of SMEs varies according to the nation. In general, it refers to companies with between 11 and 500 employees with sales of less than $5 million.</a:t>
            </a:r>
          </a:p>
          <a:p>
            <a:pPr marL="381000" indent="-381000" eaLnBrk="1" hangingPunct="1"/>
            <a:r>
              <a:rPr lang="en-US" sz="2800"/>
              <a:t>MNEs often purchase from SMEs. This is because their specialized workforces, innovation and technology allows SMEs to provide goods and services more efficiently than if the MNE were to source these internally.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idx="4294967295"/>
          </p:nvPr>
        </p:nvSpPr>
        <p:spPr>
          <a:xfrm>
            <a:off x="217488" y="273050"/>
            <a:ext cx="8686800" cy="1190625"/>
          </a:xfrm>
        </p:spPr>
        <p:txBody>
          <a:bodyPr>
            <a:spAutoFit/>
          </a:bodyPr>
          <a:lstStyle/>
          <a:p>
            <a:pPr eaLnBrk="1" hangingPunct="1"/>
            <a:r>
              <a:rPr lang="en-US" sz="3600"/>
              <a:t>Globalization and strategic management</a:t>
            </a:r>
          </a:p>
        </p:txBody>
      </p:sp>
      <p:sp>
        <p:nvSpPr>
          <p:cNvPr id="25604" name="Rectangle 4"/>
          <p:cNvSpPr>
            <a:spLocks noChangeArrowheads="1"/>
          </p:cNvSpPr>
          <p:nvPr/>
        </p:nvSpPr>
        <p:spPr bwMode="auto">
          <a:xfrm>
            <a:off x="127000" y="3028950"/>
            <a:ext cx="8839200" cy="519113"/>
          </a:xfrm>
          <a:prstGeom prst="rect">
            <a:avLst/>
          </a:prstGeom>
          <a:noFill/>
          <a:ln w="9525">
            <a:noFill/>
            <a:miter lim="800000"/>
            <a:headEnd/>
            <a:tailEnd/>
          </a:ln>
          <a:effectLst/>
        </p:spPr>
        <p:txBody>
          <a:bodyPr>
            <a:spAutoFit/>
          </a:bodyPr>
          <a:lstStyle/>
          <a:p>
            <a:pPr algn="ctr"/>
            <a:r>
              <a:rPr lang="en-US" sz="2800" i="0">
                <a:solidFill>
                  <a:schemeClr val="tx2"/>
                </a:solidFill>
              </a:rPr>
              <a:t>Regional triad strategies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163513" y="271463"/>
            <a:ext cx="8763000" cy="641350"/>
          </a:xfrm>
        </p:spPr>
        <p:txBody>
          <a:bodyPr>
            <a:spAutoFit/>
          </a:bodyPr>
          <a:lstStyle/>
          <a:p>
            <a:pPr eaLnBrk="1" hangingPunct="1"/>
            <a:r>
              <a:rPr lang="en-US" sz="3600"/>
              <a:t>Misconceptions about MNEs</a:t>
            </a:r>
          </a:p>
        </p:txBody>
      </p:sp>
      <p:sp>
        <p:nvSpPr>
          <p:cNvPr id="26627" name="Rectangle 3"/>
          <p:cNvSpPr>
            <a:spLocks noGrp="1" noChangeArrowheads="1"/>
          </p:cNvSpPr>
          <p:nvPr>
            <p:ph type="body" idx="4294967295"/>
          </p:nvPr>
        </p:nvSpPr>
        <p:spPr>
          <a:xfrm>
            <a:off x="514350" y="1241425"/>
            <a:ext cx="8488363" cy="3535363"/>
          </a:xfrm>
        </p:spPr>
        <p:txBody>
          <a:bodyPr>
            <a:spAutoFit/>
          </a:bodyPr>
          <a:lstStyle/>
          <a:p>
            <a:pPr eaLnBrk="1" hangingPunct="1">
              <a:buFontTx/>
              <a:buNone/>
            </a:pPr>
            <a:r>
              <a:rPr lang="en-US" sz="2800"/>
              <a:t>Common </a:t>
            </a:r>
            <a:r>
              <a:rPr lang="en-US" sz="2800" i="1"/>
              <a:t>misconceptions</a:t>
            </a:r>
            <a:r>
              <a:rPr lang="en-US" sz="2800"/>
              <a:t> about MNEs:</a:t>
            </a:r>
          </a:p>
          <a:p>
            <a:pPr marL="808038" lvl="1" indent="-409575" eaLnBrk="1" hangingPunct="1"/>
            <a:r>
              <a:rPr lang="en-US" sz="2600"/>
              <a:t>MNEs have far-flung operations or earn most of their revenues overseas.</a:t>
            </a:r>
          </a:p>
          <a:p>
            <a:pPr marL="808038" lvl="1" indent="-409575" eaLnBrk="1" hangingPunct="1"/>
            <a:r>
              <a:rPr lang="en-US" sz="2600"/>
              <a:t>MNEs are globally monolithic and excessively powerful in political terms.</a:t>
            </a:r>
          </a:p>
          <a:p>
            <a:pPr marL="808038" lvl="1" indent="-409575" eaLnBrk="1" hangingPunct="1"/>
            <a:r>
              <a:rPr lang="en-US" sz="2600"/>
              <a:t>MNEs produce homogeneous products for the world market and through their efficient techniques are able to dominate local markets everywhere.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8"/>
          <p:cNvSpPr>
            <a:spLocks noGrp="1" noChangeArrowheads="1"/>
          </p:cNvSpPr>
          <p:nvPr>
            <p:ph type="body" idx="4294967295"/>
          </p:nvPr>
        </p:nvSpPr>
        <p:spPr>
          <a:xfrm>
            <a:off x="509588" y="1262063"/>
            <a:ext cx="8482012" cy="4011612"/>
          </a:xfrm>
        </p:spPr>
        <p:txBody>
          <a:bodyPr>
            <a:spAutoFit/>
          </a:bodyPr>
          <a:lstStyle/>
          <a:p>
            <a:pPr eaLnBrk="1" hangingPunct="1">
              <a:buFontTx/>
              <a:buNone/>
            </a:pPr>
            <a:r>
              <a:rPr lang="en-US" sz="2800" i="1"/>
              <a:t>In fact</a:t>
            </a:r>
            <a:r>
              <a:rPr lang="en-US" sz="2800"/>
              <a:t>,</a:t>
            </a:r>
          </a:p>
          <a:p>
            <a:pPr marL="785813" lvl="1" indent="-387350" eaLnBrk="1" hangingPunct="1"/>
            <a:r>
              <a:rPr lang="en-US" sz="2600"/>
              <a:t>MNEs earn most of their revenues in their home regions.</a:t>
            </a:r>
          </a:p>
          <a:p>
            <a:pPr marL="785813" lvl="1" indent="-387350" eaLnBrk="1" hangingPunct="1"/>
            <a:r>
              <a:rPr lang="en-US" sz="2600"/>
              <a:t>The largest 500 MNEs are not spread around the world but clustered around the triad.</a:t>
            </a:r>
          </a:p>
          <a:p>
            <a:pPr marL="785813" lvl="1" indent="-387350" eaLnBrk="1" hangingPunct="1"/>
            <a:r>
              <a:rPr lang="en-US" sz="2600"/>
              <a:t>These MNEs engage not in global competition but in triad/regional competition; this rivalry effectively eliminates enduring political advantage.</a:t>
            </a:r>
          </a:p>
          <a:p>
            <a:pPr marL="785813" lvl="1" indent="-387350" eaLnBrk="1" hangingPunct="1"/>
            <a:r>
              <a:rPr lang="en-US" sz="2600"/>
              <a:t>MNEs adapt their products for the local market.</a:t>
            </a:r>
          </a:p>
        </p:txBody>
      </p:sp>
      <p:sp>
        <p:nvSpPr>
          <p:cNvPr id="27651" name="Rectangle 10"/>
          <p:cNvSpPr>
            <a:spLocks noGrp="1" noChangeArrowheads="1"/>
          </p:cNvSpPr>
          <p:nvPr>
            <p:ph type="title" idx="4294967295"/>
          </p:nvPr>
        </p:nvSpPr>
        <p:spPr>
          <a:xfrm>
            <a:off x="130175" y="446088"/>
            <a:ext cx="8839200" cy="838200"/>
          </a:xfrm>
          <a:noFill/>
        </p:spPr>
        <p:txBody>
          <a:bodyPr/>
          <a:lstStyle/>
          <a:p>
            <a:pPr eaLnBrk="1" hangingPunct="1"/>
            <a:r>
              <a:rPr lang="en-US" sz="3600"/>
              <a:t>Misconceptions about MNEs (Continued)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163513" y="271463"/>
            <a:ext cx="8763000" cy="1190625"/>
          </a:xfrm>
          <a:prstGeom prst="rect">
            <a:avLst/>
          </a:prstGeom>
          <a:noFill/>
          <a:ln w="9525">
            <a:noFill/>
            <a:miter lim="800000"/>
            <a:headEnd/>
            <a:tailEnd/>
          </a:ln>
        </p:spPr>
        <p:txBody>
          <a:bodyPr anchor="ctr">
            <a:spAutoFit/>
          </a:bodyPr>
          <a:lstStyle/>
          <a:p>
            <a:pPr algn="ctr" eaLnBrk="1" hangingPunct="1"/>
            <a:r>
              <a:rPr lang="en-US" sz="3600" i="0">
                <a:solidFill>
                  <a:schemeClr val="tx2"/>
                </a:solidFill>
              </a:rPr>
              <a:t>Globalization and strategic management</a:t>
            </a:r>
          </a:p>
        </p:txBody>
      </p:sp>
      <p:sp>
        <p:nvSpPr>
          <p:cNvPr id="28676" name="Rectangle 4"/>
          <p:cNvSpPr>
            <a:spLocks noChangeArrowheads="1"/>
          </p:cNvSpPr>
          <p:nvPr/>
        </p:nvSpPr>
        <p:spPr bwMode="auto">
          <a:xfrm>
            <a:off x="1141413" y="3038475"/>
            <a:ext cx="6813550" cy="519113"/>
          </a:xfrm>
          <a:prstGeom prst="rect">
            <a:avLst/>
          </a:prstGeom>
          <a:noFill/>
          <a:ln w="9525">
            <a:noFill/>
            <a:miter lim="800000"/>
            <a:headEnd/>
            <a:tailEnd/>
          </a:ln>
          <a:effectLst/>
        </p:spPr>
        <p:txBody>
          <a:bodyPr wrap="none">
            <a:spAutoFit/>
          </a:bodyPr>
          <a:lstStyle/>
          <a:p>
            <a:pPr algn="ctr" eaLnBrk="1" hangingPunct="1"/>
            <a:r>
              <a:rPr lang="en-US" sz="2800" i="0">
                <a:solidFill>
                  <a:schemeClr val="tx2"/>
                </a:solidFill>
              </a:rPr>
              <a:t>Maintaining economic competitiveness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98425" y="276225"/>
            <a:ext cx="8893175" cy="1190625"/>
          </a:xfrm>
        </p:spPr>
        <p:txBody>
          <a:bodyPr>
            <a:spAutoFit/>
          </a:bodyPr>
          <a:lstStyle/>
          <a:p>
            <a:pPr eaLnBrk="1" hangingPunct="1"/>
            <a:r>
              <a:rPr lang="en-US" sz="3600"/>
              <a:t>Porter’s determinants of</a:t>
            </a:r>
            <a:br>
              <a:rPr lang="en-US" sz="3600"/>
            </a:br>
            <a:r>
              <a:rPr lang="en-US" sz="3600"/>
              <a:t>national competitive advantage</a:t>
            </a:r>
          </a:p>
        </p:txBody>
      </p:sp>
      <p:sp>
        <p:nvSpPr>
          <p:cNvPr id="29699" name="Rectangle 3"/>
          <p:cNvSpPr>
            <a:spLocks noGrp="1" noChangeArrowheads="1"/>
          </p:cNvSpPr>
          <p:nvPr>
            <p:ph type="body" idx="4294967295"/>
          </p:nvPr>
        </p:nvSpPr>
        <p:spPr>
          <a:xfrm>
            <a:off x="500063" y="1393825"/>
            <a:ext cx="8382000" cy="3790950"/>
          </a:xfrm>
        </p:spPr>
        <p:txBody>
          <a:bodyPr>
            <a:spAutoFit/>
          </a:bodyPr>
          <a:lstStyle/>
          <a:p>
            <a:pPr marL="398463" indent="-398463" eaLnBrk="1" hangingPunct="1"/>
            <a:r>
              <a:rPr lang="en-US" sz="2800"/>
              <a:t>Why are some firms able to innovate consistently while others are not?</a:t>
            </a:r>
          </a:p>
          <a:p>
            <a:pPr marL="852488" lvl="1" indent="-442913" eaLnBrk="1" hangingPunct="1"/>
            <a:r>
              <a:rPr lang="en-US" sz="2600"/>
              <a:t>Factor conditions</a:t>
            </a:r>
          </a:p>
          <a:p>
            <a:pPr marL="852488" lvl="1" indent="-442913" eaLnBrk="1" hangingPunct="1"/>
            <a:r>
              <a:rPr lang="en-US" sz="2600"/>
              <a:t>Demand conditions</a:t>
            </a:r>
          </a:p>
          <a:p>
            <a:pPr marL="852488" lvl="1" indent="-442913" eaLnBrk="1" hangingPunct="1"/>
            <a:r>
              <a:rPr lang="en-US" sz="2600"/>
              <a:t>Related and supporting industries</a:t>
            </a:r>
          </a:p>
          <a:p>
            <a:pPr marL="852488" lvl="1" indent="-442913" eaLnBrk="1" hangingPunct="1"/>
            <a:r>
              <a:rPr lang="en-US" sz="2600"/>
              <a:t>Firm strategy, structure, and rivalry.</a:t>
            </a:r>
          </a:p>
          <a:p>
            <a:pPr marL="398463" indent="-398463" eaLnBrk="1" hangingPunct="1"/>
            <a:r>
              <a:rPr lang="en-US" sz="2800"/>
              <a:t>Each of these determinants depends on the others as a system.</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ChangeArrowheads="1"/>
          </p:cNvSpPr>
          <p:nvPr/>
        </p:nvSpPr>
        <p:spPr bwMode="auto">
          <a:xfrm>
            <a:off x="141288" y="3025775"/>
            <a:ext cx="8839200" cy="519113"/>
          </a:xfrm>
          <a:prstGeom prst="rect">
            <a:avLst/>
          </a:prstGeom>
          <a:noFill/>
          <a:ln w="9525">
            <a:noFill/>
            <a:miter lim="800000"/>
            <a:headEnd/>
            <a:tailEnd/>
          </a:ln>
        </p:spPr>
        <p:txBody>
          <a:bodyPr anchor="ctr">
            <a:spAutoFit/>
          </a:bodyPr>
          <a:lstStyle/>
          <a:p>
            <a:pPr algn="ctr" eaLnBrk="1" hangingPunct="1"/>
            <a:r>
              <a:rPr lang="en-US" sz="2800" i="0">
                <a:solidFill>
                  <a:schemeClr val="tx2"/>
                </a:solidFill>
              </a:rPr>
              <a:t>From general to strategic emphasis</a:t>
            </a:r>
          </a:p>
        </p:txBody>
      </p:sp>
      <p:sp>
        <p:nvSpPr>
          <p:cNvPr id="30724" name="Rectangle 4"/>
          <p:cNvSpPr>
            <a:spLocks noChangeArrowheads="1"/>
          </p:cNvSpPr>
          <p:nvPr/>
        </p:nvSpPr>
        <p:spPr bwMode="auto">
          <a:xfrm>
            <a:off x="141288" y="273050"/>
            <a:ext cx="8824912" cy="641350"/>
          </a:xfrm>
          <a:prstGeom prst="rect">
            <a:avLst/>
          </a:prstGeom>
          <a:noFill/>
          <a:ln w="9525">
            <a:noFill/>
            <a:miter lim="800000"/>
            <a:headEnd/>
            <a:tailEnd/>
          </a:ln>
          <a:effectLst/>
        </p:spPr>
        <p:txBody>
          <a:bodyPr>
            <a:spAutoFit/>
          </a:bodyPr>
          <a:lstStyle/>
          <a:p>
            <a:pPr algn="ctr"/>
            <a:r>
              <a:rPr lang="en-US" sz="3600" i="0">
                <a:solidFill>
                  <a:schemeClr val="tx2"/>
                </a:solidFill>
              </a:rPr>
              <a:t>The study of international business</a:t>
            </a:r>
            <a:endParaRPr lang="en-US" sz="4000" i="0">
              <a:solidFill>
                <a:schemeClr val="tx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6"/>
          <p:cNvSpPr>
            <a:spLocks noGrp="1" noChangeArrowheads="1"/>
          </p:cNvSpPr>
          <p:nvPr>
            <p:ph type="title" idx="4294967295"/>
          </p:nvPr>
        </p:nvSpPr>
        <p:spPr>
          <a:xfrm>
            <a:off x="163513" y="271463"/>
            <a:ext cx="8763000" cy="638175"/>
          </a:xfrm>
        </p:spPr>
        <p:txBody>
          <a:bodyPr/>
          <a:lstStyle/>
          <a:p>
            <a:pPr eaLnBrk="1" hangingPunct="1"/>
            <a:r>
              <a:rPr lang="en-US" sz="3600"/>
              <a:t>Objectives</a:t>
            </a:r>
          </a:p>
        </p:txBody>
      </p:sp>
      <p:sp>
        <p:nvSpPr>
          <p:cNvPr id="4099" name="Rectangle 1027"/>
          <p:cNvSpPr>
            <a:spLocks noGrp="1" noChangeArrowheads="1"/>
          </p:cNvSpPr>
          <p:nvPr>
            <p:ph type="body" idx="4294967295"/>
          </p:nvPr>
        </p:nvSpPr>
        <p:spPr>
          <a:xfrm>
            <a:off x="504825" y="1295400"/>
            <a:ext cx="8486775" cy="5092700"/>
          </a:xfrm>
        </p:spPr>
        <p:txBody>
          <a:bodyPr>
            <a:spAutoFit/>
          </a:bodyPr>
          <a:lstStyle/>
          <a:p>
            <a:pPr marL="387350" indent="-387350" eaLnBrk="1" hangingPunct="1">
              <a:lnSpc>
                <a:spcPct val="90000"/>
              </a:lnSpc>
              <a:spcBef>
                <a:spcPct val="0"/>
              </a:spcBef>
            </a:pPr>
            <a:r>
              <a:rPr lang="en-US" sz="2600" i="1"/>
              <a:t>Define</a:t>
            </a:r>
            <a:r>
              <a:rPr lang="en-US" sz="2600"/>
              <a:t> the terms </a:t>
            </a:r>
            <a:r>
              <a:rPr lang="en-US" sz="2600" i="1"/>
              <a:t>international business </a:t>
            </a:r>
            <a:r>
              <a:rPr lang="en-US" sz="2600"/>
              <a:t>and</a:t>
            </a:r>
            <a:r>
              <a:rPr lang="en-US" sz="2600" i="1"/>
              <a:t> MNE.</a:t>
            </a:r>
          </a:p>
          <a:p>
            <a:pPr marL="387350" indent="-387350" eaLnBrk="1" hangingPunct="1">
              <a:lnSpc>
                <a:spcPct val="90000"/>
              </a:lnSpc>
              <a:spcBef>
                <a:spcPct val="0"/>
              </a:spcBef>
            </a:pPr>
            <a:r>
              <a:rPr lang="en-US" sz="2600" i="1"/>
              <a:t>Discuss </a:t>
            </a:r>
            <a:r>
              <a:rPr lang="en-US" sz="2600"/>
              <a:t>the</a:t>
            </a:r>
            <a:r>
              <a:rPr lang="en-US" sz="2600" i="1"/>
              <a:t> </a:t>
            </a:r>
            <a:r>
              <a:rPr lang="en-US" sz="2600"/>
              <a:t>two primary ways in which international business occurs: trade and FDI.</a:t>
            </a:r>
          </a:p>
          <a:p>
            <a:pPr marL="387350" indent="-387350" eaLnBrk="1" hangingPunct="1">
              <a:lnSpc>
                <a:spcPct val="90000"/>
              </a:lnSpc>
              <a:spcBef>
                <a:spcPct val="0"/>
              </a:spcBef>
            </a:pPr>
            <a:r>
              <a:rPr lang="en-US" sz="2600" i="1"/>
              <a:t>Examine</a:t>
            </a:r>
            <a:r>
              <a:rPr lang="en-US" sz="2600"/>
              <a:t> the impact of the triad on international trade and investment.</a:t>
            </a:r>
          </a:p>
          <a:p>
            <a:pPr marL="387350" indent="-387350" eaLnBrk="1" hangingPunct="1">
              <a:lnSpc>
                <a:spcPct val="90000"/>
              </a:lnSpc>
              <a:spcBef>
                <a:spcPct val="0"/>
              </a:spcBef>
            </a:pPr>
            <a:r>
              <a:rPr lang="en-US" sz="2600" i="1"/>
              <a:t>Describe </a:t>
            </a:r>
            <a:r>
              <a:rPr lang="en-US" sz="2600"/>
              <a:t>the current state of world economies and the role of government and trade regulations in the conduct of international business. </a:t>
            </a:r>
          </a:p>
          <a:p>
            <a:pPr marL="387350" indent="-387350" eaLnBrk="1" hangingPunct="1">
              <a:lnSpc>
                <a:spcPct val="90000"/>
              </a:lnSpc>
              <a:spcBef>
                <a:spcPct val="0"/>
              </a:spcBef>
            </a:pPr>
            <a:r>
              <a:rPr lang="en-US" sz="2600" i="1"/>
              <a:t>Discuss </a:t>
            </a:r>
            <a:r>
              <a:rPr lang="en-US" sz="2600"/>
              <a:t>the importance of technology and the role of SMEs in the international business arena.</a:t>
            </a:r>
          </a:p>
          <a:p>
            <a:pPr marL="387350" indent="-387350" eaLnBrk="1" hangingPunct="1">
              <a:lnSpc>
                <a:spcPct val="90000"/>
              </a:lnSpc>
              <a:spcBef>
                <a:spcPct val="0"/>
              </a:spcBef>
            </a:pPr>
            <a:r>
              <a:rPr lang="en-US" sz="2600" i="1"/>
              <a:t>Examine </a:t>
            </a:r>
            <a:r>
              <a:rPr lang="en-US" sz="2600"/>
              <a:t>how MNEs use triad/regional strategies to compete effectively in the international marketplace. </a:t>
            </a:r>
          </a:p>
          <a:p>
            <a:pPr marL="387350" indent="-387350" eaLnBrk="1" hangingPunct="1">
              <a:lnSpc>
                <a:spcPct val="90000"/>
              </a:lnSpc>
              <a:spcBef>
                <a:spcPct val="0"/>
              </a:spcBef>
            </a:pPr>
            <a:r>
              <a:rPr lang="en-US" sz="2600" i="1"/>
              <a:t>Discuss</a:t>
            </a:r>
            <a:r>
              <a:rPr lang="en-US" sz="2600"/>
              <a:t> the determinants of national competitive advantage.</a:t>
            </a:r>
            <a:endParaRPr lang="en-US" sz="2600" i="1"/>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5"/>
          <p:cNvSpPr>
            <a:spLocks noChangeArrowheads="1"/>
          </p:cNvSpPr>
          <p:nvPr/>
        </p:nvSpPr>
        <p:spPr bwMode="auto">
          <a:xfrm>
            <a:off x="306388" y="5900738"/>
            <a:ext cx="8429625" cy="366712"/>
          </a:xfrm>
          <a:prstGeom prst="rect">
            <a:avLst/>
          </a:prstGeom>
          <a:noFill/>
          <a:ln w="9525">
            <a:noFill/>
            <a:miter lim="800000"/>
            <a:headEnd/>
            <a:tailEnd/>
          </a:ln>
          <a:effectLst/>
        </p:spPr>
        <p:txBody>
          <a:bodyPr wrap="none">
            <a:spAutoFit/>
          </a:bodyPr>
          <a:lstStyle/>
          <a:p>
            <a:r>
              <a:rPr lang="en-US" sz="1200" b="0" i="0"/>
              <a:t>Table 1.4 </a:t>
            </a:r>
            <a:r>
              <a:rPr lang="en-US" sz="1800" i="0"/>
              <a:t> </a:t>
            </a:r>
            <a:r>
              <a:rPr lang="en-US" sz="1800" b="0" i="0"/>
              <a:t>Comparative differences in the study of international business, 1950–2010</a:t>
            </a:r>
          </a:p>
        </p:txBody>
      </p:sp>
      <p:pic>
        <p:nvPicPr>
          <p:cNvPr id="31752" name="Picture 8" descr="W:\Graphics\Powerpoint\PE_UK\PE200-Rugman\Final files\GIF\ch01\M01NT004.gif"/>
          <p:cNvPicPr>
            <a:picLocks noChangeAspect="1" noChangeArrowheads="1"/>
          </p:cNvPicPr>
          <p:nvPr/>
        </p:nvPicPr>
        <p:blipFill>
          <a:blip r:embed="rId2" cstate="print"/>
          <a:srcRect/>
          <a:stretch>
            <a:fillRect/>
          </a:stretch>
        </p:blipFill>
        <p:spPr bwMode="auto">
          <a:xfrm>
            <a:off x="889000" y="381000"/>
            <a:ext cx="7315200" cy="547052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ChangeArrowheads="1"/>
          </p:cNvSpPr>
          <p:nvPr/>
        </p:nvSpPr>
        <p:spPr bwMode="auto">
          <a:xfrm>
            <a:off x="141288" y="2940050"/>
            <a:ext cx="8839200" cy="641350"/>
          </a:xfrm>
          <a:prstGeom prst="rect">
            <a:avLst/>
          </a:prstGeom>
          <a:noFill/>
          <a:ln w="9525">
            <a:noFill/>
            <a:miter lim="800000"/>
            <a:headEnd/>
            <a:tailEnd/>
          </a:ln>
        </p:spPr>
        <p:txBody>
          <a:bodyPr anchor="ctr">
            <a:spAutoFit/>
          </a:bodyPr>
          <a:lstStyle/>
          <a:p>
            <a:pPr algn="ctr" eaLnBrk="1" hangingPunct="1"/>
            <a:r>
              <a:rPr lang="en-US" sz="3600" i="0">
                <a:solidFill>
                  <a:schemeClr val="tx2"/>
                </a:solidFill>
              </a:rPr>
              <a:t>Framework for this book</a:t>
            </a:r>
            <a:endParaRPr lang="en-US" sz="3600" b="0" i="0">
              <a:solidFill>
                <a:schemeClr val="tx2"/>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5"/>
          <p:cNvSpPr>
            <a:spLocks noChangeArrowheads="1"/>
          </p:cNvSpPr>
          <p:nvPr/>
        </p:nvSpPr>
        <p:spPr bwMode="auto">
          <a:xfrm>
            <a:off x="304800" y="5900738"/>
            <a:ext cx="8458200" cy="366712"/>
          </a:xfrm>
          <a:prstGeom prst="rect">
            <a:avLst/>
          </a:prstGeom>
          <a:noFill/>
          <a:ln w="9525">
            <a:noFill/>
            <a:miter lim="800000"/>
            <a:headEnd/>
            <a:tailEnd/>
          </a:ln>
          <a:effectLst/>
        </p:spPr>
        <p:txBody>
          <a:bodyPr>
            <a:spAutoFit/>
          </a:bodyPr>
          <a:lstStyle/>
          <a:p>
            <a:r>
              <a:rPr lang="en-US" sz="1200" b="0" i="0"/>
              <a:t>Figure 1.1 </a:t>
            </a:r>
            <a:r>
              <a:rPr lang="en-US" sz="1800" i="0"/>
              <a:t> </a:t>
            </a:r>
            <a:r>
              <a:rPr lang="en-US" sz="1800" b="0" i="0"/>
              <a:t>Model for this book</a:t>
            </a:r>
          </a:p>
        </p:txBody>
      </p:sp>
      <p:pic>
        <p:nvPicPr>
          <p:cNvPr id="33798" name="Picture 6" descr="O:\Graphics\Powerpoint\PE_UK\PE200-Rugman\Final files\GIF\ch01\C01NF001.gif"/>
          <p:cNvPicPr>
            <a:picLocks noChangeAspect="1" noChangeArrowheads="1"/>
          </p:cNvPicPr>
          <p:nvPr/>
        </p:nvPicPr>
        <p:blipFill>
          <a:blip r:embed="rId2" cstate="print"/>
          <a:srcRect/>
          <a:stretch>
            <a:fillRect/>
          </a:stretch>
        </p:blipFill>
        <p:spPr bwMode="auto">
          <a:xfrm>
            <a:off x="2041525" y="381000"/>
            <a:ext cx="5011738" cy="54864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52400" y="273050"/>
            <a:ext cx="8839200" cy="638175"/>
          </a:xfrm>
        </p:spPr>
        <p:txBody>
          <a:bodyPr/>
          <a:lstStyle/>
          <a:p>
            <a:pPr eaLnBrk="1" hangingPunct="1"/>
            <a:r>
              <a:rPr lang="en-US" sz="3600"/>
              <a:t>Introduction</a:t>
            </a:r>
          </a:p>
        </p:txBody>
      </p:sp>
      <p:sp>
        <p:nvSpPr>
          <p:cNvPr id="5123" name="Rectangle 3"/>
          <p:cNvSpPr>
            <a:spLocks noGrp="1" noChangeArrowheads="1"/>
          </p:cNvSpPr>
          <p:nvPr>
            <p:ph type="body" idx="4294967295"/>
          </p:nvPr>
        </p:nvSpPr>
        <p:spPr>
          <a:xfrm>
            <a:off x="506413" y="1250950"/>
            <a:ext cx="8348662" cy="3167063"/>
          </a:xfrm>
        </p:spPr>
        <p:txBody>
          <a:bodyPr>
            <a:spAutoFit/>
          </a:bodyPr>
          <a:lstStyle/>
          <a:p>
            <a:pPr marL="398463" indent="-398463" eaLnBrk="1" hangingPunct="1"/>
            <a:r>
              <a:rPr lang="en-US" sz="2800" b="1"/>
              <a:t>International business:</a:t>
            </a:r>
            <a:r>
              <a:rPr lang="en-US" sz="2800"/>
              <a:t> the study of transactions taking place across national borders for the purpose of satisfying the needs of individuals and organizations.</a:t>
            </a:r>
          </a:p>
          <a:p>
            <a:pPr marL="398463" indent="-398463" eaLnBrk="1" hangingPunct="1"/>
            <a:r>
              <a:rPr lang="en-US" sz="2800" b="1"/>
              <a:t>Multinational enterprises (MNEs):</a:t>
            </a:r>
            <a:r>
              <a:rPr lang="en-US" sz="2800"/>
              <a:t> a company headquartered in one country but having operations in other countries.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idx="4294967295"/>
          </p:nvPr>
        </p:nvSpPr>
        <p:spPr>
          <a:xfrm>
            <a:off x="184150" y="2944813"/>
            <a:ext cx="8763000" cy="641350"/>
          </a:xfrm>
        </p:spPr>
        <p:txBody>
          <a:bodyPr>
            <a:spAutoFit/>
          </a:bodyPr>
          <a:lstStyle/>
          <a:p>
            <a:pPr eaLnBrk="1" hangingPunct="1"/>
            <a:r>
              <a:rPr lang="en-US" sz="3600"/>
              <a:t>World business: a brief overview</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7"/>
          <p:cNvSpPr>
            <a:spLocks noGrp="1" noChangeArrowheads="1"/>
          </p:cNvSpPr>
          <p:nvPr>
            <p:ph type="body" idx="4294967295"/>
          </p:nvPr>
        </p:nvSpPr>
        <p:spPr>
          <a:xfrm>
            <a:off x="501650" y="1241425"/>
            <a:ext cx="8501063" cy="2613025"/>
          </a:xfrm>
        </p:spPr>
        <p:txBody>
          <a:bodyPr>
            <a:spAutoFit/>
          </a:bodyPr>
          <a:lstStyle/>
          <a:p>
            <a:pPr marL="409575" indent="-409575" eaLnBrk="1" hangingPunct="1">
              <a:tabLst>
                <a:tab pos="1008063" algn="l"/>
                <a:tab pos="1436688" algn="l"/>
              </a:tabLst>
            </a:pPr>
            <a:r>
              <a:rPr lang="en-US" sz="2800"/>
              <a:t>Most MNE activity can be classified into two major categories:</a:t>
            </a:r>
            <a:r>
              <a:rPr lang="en-US"/>
              <a:t> </a:t>
            </a:r>
            <a:br>
              <a:rPr lang="en-US"/>
            </a:br>
            <a:r>
              <a:rPr lang="en-US" sz="2600"/>
              <a:t>(1)  Trade (exports and imports): More than 50% 	of all trade is made by the world’s largest 500 	MNEs.</a:t>
            </a:r>
          </a:p>
          <a:p>
            <a:pPr marL="411163" lvl="1" indent="0" eaLnBrk="1" hangingPunct="1">
              <a:buFontTx/>
              <a:buNone/>
              <a:tabLst>
                <a:tab pos="1008063" algn="l"/>
                <a:tab pos="1436688" algn="l"/>
              </a:tabLst>
            </a:pPr>
            <a:r>
              <a:rPr lang="en-US" sz="2600"/>
              <a:t>(2)  Foreign direct investment (FDI): 80% of all 		FDI is made by the world’s largest 500 MNEs.</a:t>
            </a:r>
          </a:p>
        </p:txBody>
      </p:sp>
      <p:sp>
        <p:nvSpPr>
          <p:cNvPr id="7171" name="Text Box 1029"/>
          <p:cNvSpPr txBox="1">
            <a:spLocks noChangeArrowheads="1"/>
          </p:cNvSpPr>
          <p:nvPr/>
        </p:nvSpPr>
        <p:spPr bwMode="auto">
          <a:xfrm>
            <a:off x="152400" y="273050"/>
            <a:ext cx="8763000" cy="641350"/>
          </a:xfrm>
          <a:prstGeom prst="rect">
            <a:avLst/>
          </a:prstGeom>
          <a:noFill/>
          <a:ln w="9525">
            <a:noFill/>
            <a:miter lim="800000"/>
            <a:headEnd/>
            <a:tailEnd/>
          </a:ln>
        </p:spPr>
        <p:txBody>
          <a:bodyPr>
            <a:spAutoFit/>
          </a:bodyPr>
          <a:lstStyle/>
          <a:p>
            <a:pPr algn="ctr"/>
            <a:r>
              <a:rPr lang="en-US" sz="3600" i="0"/>
              <a:t>MNE activity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52400" y="271463"/>
            <a:ext cx="8839200" cy="641350"/>
          </a:xfrm>
        </p:spPr>
        <p:txBody>
          <a:bodyPr>
            <a:spAutoFit/>
          </a:bodyPr>
          <a:lstStyle/>
          <a:p>
            <a:pPr eaLnBrk="1" hangingPunct="1"/>
            <a:r>
              <a:rPr lang="en-US" sz="3600"/>
              <a:t>Trade and investment</a:t>
            </a:r>
          </a:p>
        </p:txBody>
      </p:sp>
      <p:sp>
        <p:nvSpPr>
          <p:cNvPr id="8195" name="Rectangle 3"/>
          <p:cNvSpPr>
            <a:spLocks noGrp="1" noChangeArrowheads="1"/>
          </p:cNvSpPr>
          <p:nvPr>
            <p:ph type="body" idx="4294967295"/>
          </p:nvPr>
        </p:nvSpPr>
        <p:spPr>
          <a:xfrm>
            <a:off x="500063" y="1250950"/>
            <a:ext cx="8491537" cy="3632200"/>
          </a:xfrm>
        </p:spPr>
        <p:txBody>
          <a:bodyPr>
            <a:spAutoFit/>
          </a:bodyPr>
          <a:lstStyle/>
          <a:p>
            <a:pPr marL="409575" indent="-409575" eaLnBrk="1" hangingPunct="1"/>
            <a:r>
              <a:rPr lang="en-US" sz="2800" b="1"/>
              <a:t>Trade</a:t>
            </a:r>
            <a:r>
              <a:rPr lang="en-US" sz="2800"/>
              <a:t> consists of exports and imports:</a:t>
            </a:r>
          </a:p>
          <a:p>
            <a:pPr marL="852488" lvl="1" indent="-441325" eaLnBrk="1" hangingPunct="1"/>
            <a:r>
              <a:rPr lang="en-US" sz="2600" b="1"/>
              <a:t>Exports:</a:t>
            </a:r>
            <a:r>
              <a:rPr lang="en-US" sz="2600"/>
              <a:t> goods and services produced in one country and then sent to another country.</a:t>
            </a:r>
          </a:p>
          <a:p>
            <a:pPr marL="852488" lvl="1" indent="-441325" eaLnBrk="1" hangingPunct="1"/>
            <a:r>
              <a:rPr lang="en-US" sz="2600" b="1"/>
              <a:t>Imports:</a:t>
            </a:r>
            <a:r>
              <a:rPr lang="en-US" sz="2600"/>
              <a:t> goods and services produced in one country and bought in another country.</a:t>
            </a:r>
          </a:p>
          <a:p>
            <a:pPr marL="409575" indent="-409575" eaLnBrk="1" hangingPunct="1"/>
            <a:r>
              <a:rPr lang="en-US" sz="2800" b="1"/>
              <a:t>Foreign Investment:</a:t>
            </a:r>
            <a:r>
              <a:rPr lang="en-US" sz="2800"/>
              <a:t> consists of companies investing funds to start or improve operations in another country.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4294967295"/>
          </p:nvPr>
        </p:nvSpPr>
        <p:spPr>
          <a:xfrm>
            <a:off x="304800" y="5748338"/>
            <a:ext cx="8686800" cy="793750"/>
          </a:xfrm>
        </p:spPr>
        <p:txBody>
          <a:bodyPr>
            <a:spAutoFit/>
          </a:bodyPr>
          <a:lstStyle/>
          <a:p>
            <a:pPr marL="11113" indent="-11113" eaLnBrk="1" hangingPunct="1">
              <a:spcBef>
                <a:spcPct val="0"/>
              </a:spcBef>
              <a:buFontTx/>
              <a:buNone/>
            </a:pPr>
            <a:r>
              <a:rPr lang="en-US" sz="1200"/>
              <a:t>Table 1.1 </a:t>
            </a:r>
            <a:r>
              <a:rPr lang="en-US" sz="1800"/>
              <a:t> World Trade, 2005</a:t>
            </a:r>
          </a:p>
          <a:p>
            <a:pPr marL="11113" indent="-11113" eaLnBrk="1" hangingPunct="1">
              <a:spcBef>
                <a:spcPct val="0"/>
              </a:spcBef>
              <a:buFontTx/>
              <a:buNone/>
            </a:pPr>
            <a:r>
              <a:rPr lang="en-US" sz="1000"/>
              <a:t>Note: Data for European Union include intra-EU trade. Exports are calculated by including freight and insurance while imports do not include freight and insurance. As a result data might not be consistent with other data in this book</a:t>
            </a:r>
          </a:p>
          <a:p>
            <a:pPr marL="11113" indent="-11113" eaLnBrk="1" hangingPunct="1">
              <a:spcBef>
                <a:spcPct val="0"/>
              </a:spcBef>
              <a:buFontTx/>
              <a:buNone/>
            </a:pPr>
            <a:r>
              <a:rPr lang="en-US" sz="800" i="1"/>
              <a:t>Source</a:t>
            </a:r>
            <a:r>
              <a:rPr lang="en-US" sz="800"/>
              <a:t>: Adapted from International Monetary Fund, </a:t>
            </a:r>
            <a:r>
              <a:rPr lang="en-US" sz="800" i="1"/>
              <a:t>Direction of Trade Statistics Yearbook, 2006 </a:t>
            </a:r>
            <a:r>
              <a:rPr lang="en-US" sz="800"/>
              <a:t>(Washington, DC: IMF, 2006), pp. 2–5</a:t>
            </a:r>
          </a:p>
        </p:txBody>
      </p:sp>
      <p:pic>
        <p:nvPicPr>
          <p:cNvPr id="9221" name="Picture 5" descr="O:\Graphics\Powerpoint\PE_UK\PE200-Rugman\Final files\GIF\ch01\M01NT001.gif"/>
          <p:cNvPicPr>
            <a:picLocks noChangeAspect="1" noChangeArrowheads="1"/>
          </p:cNvPicPr>
          <p:nvPr/>
        </p:nvPicPr>
        <p:blipFill>
          <a:blip r:embed="rId2" cstate="print"/>
          <a:srcRect/>
          <a:stretch>
            <a:fillRect/>
          </a:stretch>
        </p:blipFill>
        <p:spPr bwMode="auto">
          <a:xfrm>
            <a:off x="360363" y="1371600"/>
            <a:ext cx="8382000" cy="375285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4294967295"/>
          </p:nvPr>
        </p:nvSpPr>
        <p:spPr>
          <a:xfrm>
            <a:off x="304800" y="5748338"/>
            <a:ext cx="8610600" cy="793750"/>
          </a:xfrm>
        </p:spPr>
        <p:txBody>
          <a:bodyPr>
            <a:spAutoFit/>
          </a:bodyPr>
          <a:lstStyle/>
          <a:p>
            <a:pPr marL="0" indent="0" eaLnBrk="1" hangingPunct="1">
              <a:spcBef>
                <a:spcPct val="0"/>
              </a:spcBef>
              <a:buFontTx/>
              <a:buNone/>
            </a:pPr>
            <a:r>
              <a:rPr lang="en-US" sz="1200"/>
              <a:t>Table 1.2 </a:t>
            </a:r>
            <a:r>
              <a:rPr lang="en-US" sz="1800"/>
              <a:t> Intra-regional trade in the triad, 1980–2005</a:t>
            </a:r>
          </a:p>
          <a:p>
            <a:pPr marL="0" indent="0" eaLnBrk="1" hangingPunct="1">
              <a:spcBef>
                <a:spcPct val="0"/>
              </a:spcBef>
              <a:buFontTx/>
              <a:buNone/>
            </a:pPr>
            <a:r>
              <a:rPr lang="en-US" sz="1000"/>
              <a:t>Note: Asia data were calculated using information for exports from Japan, China, India, Indonesia, South Korea, Malaysia, Singapore, Thailand and Australia to the Asian region and the world. Data for EU are for intra-EU exports in 2000 and 2005 and intra-EEC Exports in 1980</a:t>
            </a:r>
          </a:p>
          <a:p>
            <a:pPr marL="0" indent="0" eaLnBrk="1" hangingPunct="1">
              <a:spcBef>
                <a:spcPct val="0"/>
              </a:spcBef>
              <a:buFontTx/>
              <a:buNone/>
            </a:pPr>
            <a:r>
              <a:rPr lang="en-US" sz="800" i="1"/>
              <a:t>Source</a:t>
            </a:r>
            <a:r>
              <a:rPr lang="en-US" sz="800"/>
              <a:t>: Authors’ calculations based on the IMF, </a:t>
            </a:r>
            <a:r>
              <a:rPr lang="en-US" sz="800" i="1"/>
              <a:t>Direction of Trade Statistics Yearbook, 2006 </a:t>
            </a:r>
            <a:r>
              <a:rPr lang="en-US" sz="800"/>
              <a:t>and </a:t>
            </a:r>
            <a:r>
              <a:rPr lang="en-US" sz="800" i="1"/>
              <a:t>1985</a:t>
            </a:r>
            <a:endParaRPr lang="en-US" sz="800"/>
          </a:p>
        </p:txBody>
      </p:sp>
      <p:pic>
        <p:nvPicPr>
          <p:cNvPr id="10245" name="Picture 5" descr="O:\Graphics\Powerpoint\PE_UK\PE200-Rugman\Final files\GIF\ch01\M01NT002.gif"/>
          <p:cNvPicPr>
            <a:picLocks noChangeAspect="1" noChangeArrowheads="1"/>
          </p:cNvPicPr>
          <p:nvPr/>
        </p:nvPicPr>
        <p:blipFill>
          <a:blip r:embed="rId2" cstate="print"/>
          <a:srcRect/>
          <a:stretch>
            <a:fillRect/>
          </a:stretch>
        </p:blipFill>
        <p:spPr bwMode="auto">
          <a:xfrm>
            <a:off x="384175" y="1519238"/>
            <a:ext cx="8375650" cy="3819525"/>
          </a:xfrm>
          <a:prstGeom prst="rect">
            <a:avLst/>
          </a:prstGeom>
          <a:noFill/>
        </p:spPr>
      </p:pic>
    </p:spTree>
  </p:cSld>
  <p:clrMapOvr>
    <a:masterClrMapping/>
  </p:clrMapOvr>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1" i="1" u="none" strike="noStrike" cap="none" normalizeH="0" baseline="0" smtClean="0">
            <a:ln>
              <a:noFill/>
            </a:ln>
            <a:solidFill>
              <a:schemeClr val="tx1"/>
            </a:solidFill>
            <a:effectLst/>
            <a:latin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1622</TotalTime>
  <Words>1232</Words>
  <Application>Microsoft Office PowerPoint</Application>
  <PresentationFormat>On-screen Show (4:3)</PresentationFormat>
  <Paragraphs>108</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Blank</vt:lpstr>
      <vt:lpstr>Regional and global strategy</vt:lpstr>
      <vt:lpstr>Regional and global strategy</vt:lpstr>
      <vt:lpstr>Objectives</vt:lpstr>
      <vt:lpstr>Introduction</vt:lpstr>
      <vt:lpstr>World business: a brief overview</vt:lpstr>
      <vt:lpstr>Slide 6</vt:lpstr>
      <vt:lpstr>Trade and investment</vt:lpstr>
      <vt:lpstr>Slide 8</vt:lpstr>
      <vt:lpstr>Slide 9</vt:lpstr>
      <vt:lpstr>Slide 10</vt:lpstr>
      <vt:lpstr>Slide 11</vt:lpstr>
      <vt:lpstr>The triad</vt:lpstr>
      <vt:lpstr>The triad: the United States (US)</vt:lpstr>
      <vt:lpstr>The triad: the European Union (EU)</vt:lpstr>
      <vt:lpstr>The triad: Japan</vt:lpstr>
      <vt:lpstr>Today’s international environment</vt:lpstr>
      <vt:lpstr>Slide 17</vt:lpstr>
      <vt:lpstr>Slowdown of triad economies</vt:lpstr>
      <vt:lpstr>International trade regulation</vt:lpstr>
      <vt:lpstr>The world trade organization </vt:lpstr>
      <vt:lpstr>The general agreement  on tariffs and trade (GATT)</vt:lpstr>
      <vt:lpstr>Improved technology</vt:lpstr>
      <vt:lpstr>Small and medium-sized enterprises (SMEs)</vt:lpstr>
      <vt:lpstr>Globalization and strategic management</vt:lpstr>
      <vt:lpstr>Misconceptions about MNEs</vt:lpstr>
      <vt:lpstr>Misconceptions about MNEs (Continued)</vt:lpstr>
      <vt:lpstr>Slide 27</vt:lpstr>
      <vt:lpstr>Porter’s determinants of national competitive advantage</vt:lpstr>
      <vt:lpstr>Slide 29</vt:lpstr>
      <vt:lpstr>Slide 30</vt:lpstr>
      <vt:lpstr>Slide 31</vt:lpstr>
      <vt:lpstr>Slide 32</vt:lpstr>
    </vt:vector>
  </TitlesOfParts>
  <Company>FP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RB</dc:creator>
  <cp:lastModifiedBy>MRCOM</cp:lastModifiedBy>
  <cp:revision>282</cp:revision>
  <cp:lastPrinted>2002-10-21T09:03:32Z</cp:lastPrinted>
  <dcterms:created xsi:type="dcterms:W3CDTF">2002-01-09T07:28:14Z</dcterms:created>
  <dcterms:modified xsi:type="dcterms:W3CDTF">2020-04-10T10:35:03Z</dcterms:modified>
</cp:coreProperties>
</file>